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77"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626" autoAdjust="0"/>
    <p:restoredTop sz="90520" autoAdjust="0"/>
  </p:normalViewPr>
  <p:slideViewPr>
    <p:cSldViewPr snapToGrid="0">
      <p:cViewPr>
        <p:scale>
          <a:sx n="60" d="100"/>
          <a:sy n="60" d="100"/>
        </p:scale>
        <p:origin x="-2334" y="-804"/>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smtClean="0"/>
              <a:t>TLE 1: 0-6m</a:t>
            </a:r>
          </a:p>
          <a:p>
            <a:pPr marL="0" lvl="0" indent="0" algn="l" rtl="0">
              <a:spcBef>
                <a:spcPts val="0"/>
              </a:spcBef>
              <a:spcAft>
                <a:spcPts val="0"/>
              </a:spcAft>
              <a:buNone/>
            </a:pPr>
            <a:r>
              <a:rPr lang="nb-NO" dirty="0" smtClean="0"/>
              <a:t>TLE 2:7-15m</a:t>
            </a:r>
          </a:p>
          <a:p>
            <a:pPr marL="0" lvl="0" indent="0" algn="l" rtl="0">
              <a:spcBef>
                <a:spcPts val="0"/>
              </a:spcBef>
              <a:spcAft>
                <a:spcPts val="0"/>
              </a:spcAft>
              <a:buNone/>
            </a:pPr>
            <a:r>
              <a:rPr lang="nb-NO" dirty="0" smtClean="0"/>
              <a:t>TLE 3:16-30m</a:t>
            </a:r>
          </a:p>
          <a:p>
            <a:pPr marL="0" lvl="0" indent="0" algn="l" rtl="0">
              <a:spcBef>
                <a:spcPts val="0"/>
              </a:spcBef>
              <a:spcAft>
                <a:spcPts val="0"/>
              </a:spcAft>
              <a:buNone/>
            </a:pPr>
            <a:r>
              <a:rPr lang="nb-NO" dirty="0" smtClean="0"/>
              <a:t>TLE 4:31-91m</a:t>
            </a:r>
          </a:p>
          <a:p>
            <a:pPr marL="0" lvl="0" indent="0" algn="l" rtl="0">
              <a:spcBef>
                <a:spcPts val="0"/>
              </a:spcBef>
              <a:spcAft>
                <a:spcPts val="0"/>
              </a:spcAft>
              <a:buNone/>
            </a:pPr>
            <a:r>
              <a:rPr lang="nb-NO" dirty="0" smtClean="0"/>
              <a:t>TLE 5:92-305</a:t>
            </a:r>
          </a:p>
          <a:p>
            <a:pPr marL="0" lvl="0" indent="0" algn="l" rtl="0">
              <a:spcBef>
                <a:spcPts val="0"/>
              </a:spcBef>
              <a:spcAft>
                <a:spcPts val="0"/>
              </a:spcAft>
              <a:buNone/>
            </a:pPr>
            <a:r>
              <a:rPr lang="nb-NO" dirty="0" smtClean="0"/>
              <a:t>TLE 6: &gt;305m</a:t>
            </a:r>
          </a:p>
          <a:p>
            <a:pPr marL="0" lvl="0" indent="0" algn="l" rtl="0">
              <a:spcBef>
                <a:spcPts val="0"/>
              </a:spcBef>
              <a:spcAft>
                <a:spcPts val="0"/>
              </a:spcAft>
              <a:buNone/>
            </a:pPr>
            <a:endParaRPr lang="nb-NO" dirty="0" smtClean="0"/>
          </a:p>
          <a:p>
            <a:pPr marL="0" lvl="0" indent="0" algn="l" rtl="0">
              <a:spcBef>
                <a:spcPts val="0"/>
              </a:spcBef>
              <a:spcAft>
                <a:spcPts val="0"/>
              </a:spcAft>
              <a:buNone/>
            </a:pPr>
            <a:r>
              <a:rPr lang="nb-NO" dirty="0" err="1" smtClean="0"/>
              <a:t>Warhead</a:t>
            </a:r>
            <a:r>
              <a:rPr lang="nb-NO" dirty="0" smtClean="0"/>
              <a:t>: 500Ibs,</a:t>
            </a:r>
            <a:r>
              <a:rPr lang="nb-NO" baseline="0" dirty="0" smtClean="0"/>
              <a:t> 1000Ibs, 2000Ibs</a:t>
            </a:r>
          </a:p>
          <a:p>
            <a:pPr marL="0" lvl="0" indent="0" algn="l" rtl="0">
              <a:spcBef>
                <a:spcPts val="0"/>
              </a:spcBef>
              <a:spcAft>
                <a:spcPts val="0"/>
              </a:spcAft>
              <a:buNone/>
            </a:pPr>
            <a:endParaRPr lang="nb-NO" baseline="0" dirty="0" smtClean="0"/>
          </a:p>
          <a:p>
            <a:pPr marL="0" lvl="0" indent="0" algn="l" rtl="0">
              <a:spcBef>
                <a:spcPts val="0"/>
              </a:spcBef>
              <a:spcAft>
                <a:spcPts val="0"/>
              </a:spcAft>
              <a:buNone/>
            </a:pPr>
            <a:r>
              <a:rPr lang="nb-NO" baseline="0" dirty="0" err="1" smtClean="0"/>
              <a:t>Guidance</a:t>
            </a:r>
            <a:r>
              <a:rPr lang="nb-NO" baseline="0" dirty="0" smtClean="0"/>
              <a:t>: N/A, </a:t>
            </a:r>
            <a:r>
              <a:rPr lang="nb-NO" baseline="0" dirty="0" err="1" smtClean="0"/>
              <a:t>Laserguided</a:t>
            </a:r>
            <a:r>
              <a:rPr lang="nb-NO" baseline="0" dirty="0" smtClean="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smtClean="0"/>
              <a:t>CDE</a:t>
            </a:r>
            <a:r>
              <a:rPr lang="nb-NO" baseline="0" dirty="0" smtClean="0"/>
              <a:t> 1: No </a:t>
            </a:r>
            <a:r>
              <a:rPr lang="nb-NO" baseline="0" dirty="0" err="1" smtClean="0"/>
              <a:t>restriction</a:t>
            </a:r>
            <a:endParaRPr lang="nb-NO" baseline="0" dirty="0" smtClean="0"/>
          </a:p>
          <a:p>
            <a:pPr marL="0" lvl="0" indent="0" algn="l" rtl="0">
              <a:spcBef>
                <a:spcPts val="0"/>
              </a:spcBef>
              <a:spcAft>
                <a:spcPts val="0"/>
              </a:spcAft>
              <a:buNone/>
            </a:pPr>
            <a:r>
              <a:rPr lang="nb-NO" baseline="0" dirty="0" smtClean="0"/>
              <a:t>CDE 2: </a:t>
            </a:r>
            <a:r>
              <a:rPr lang="nb-NO" baseline="0" dirty="0" err="1" smtClean="0"/>
              <a:t>Unitary</a:t>
            </a:r>
            <a:r>
              <a:rPr lang="nb-NO" baseline="0" dirty="0" smtClean="0"/>
              <a:t> </a:t>
            </a:r>
            <a:r>
              <a:rPr lang="nb-NO" baseline="0" dirty="0" err="1" smtClean="0"/>
              <a:t>warhead</a:t>
            </a:r>
            <a:r>
              <a:rPr lang="nb-NO" baseline="0" dirty="0" smtClean="0"/>
              <a:t> </a:t>
            </a:r>
            <a:r>
              <a:rPr lang="nb-NO" baseline="0" dirty="0" err="1" smtClean="0"/>
              <a:t>only</a:t>
            </a:r>
            <a:r>
              <a:rPr lang="nb-NO" baseline="0" dirty="0" smtClean="0"/>
              <a:t> (</a:t>
            </a:r>
            <a:r>
              <a:rPr lang="nb-NO" baseline="0" dirty="0" err="1" smtClean="0"/>
              <a:t>no</a:t>
            </a:r>
            <a:r>
              <a:rPr lang="nb-NO" baseline="0" dirty="0" smtClean="0"/>
              <a:t> </a:t>
            </a:r>
            <a:r>
              <a:rPr lang="nb-NO" baseline="0" dirty="0" err="1" smtClean="0"/>
              <a:t>cluster</a:t>
            </a:r>
            <a:r>
              <a:rPr lang="nb-NO" baseline="0" dirty="0" smtClean="0"/>
              <a:t> </a:t>
            </a:r>
            <a:r>
              <a:rPr lang="nb-NO" baseline="0" dirty="0" err="1" smtClean="0"/>
              <a:t>munition</a:t>
            </a:r>
            <a:r>
              <a:rPr lang="nb-NO" baseline="0" dirty="0" smtClean="0"/>
              <a:t>), and FAH </a:t>
            </a:r>
            <a:r>
              <a:rPr lang="nb-NO" baseline="0" dirty="0" err="1" smtClean="0"/>
              <a:t>restrictions</a:t>
            </a:r>
            <a:r>
              <a:rPr lang="nb-NO" baseline="0" dirty="0" smtClean="0"/>
              <a:t> to </a:t>
            </a:r>
            <a:r>
              <a:rPr lang="nb-NO" baseline="0" dirty="0" err="1" smtClean="0"/>
              <a:t>minimize</a:t>
            </a:r>
            <a:r>
              <a:rPr lang="nb-NO" baseline="0" dirty="0" smtClean="0"/>
              <a:t> </a:t>
            </a:r>
            <a:r>
              <a:rPr lang="nb-NO" baseline="0" dirty="0" err="1" smtClean="0"/>
              <a:t>collateral</a:t>
            </a:r>
            <a:r>
              <a:rPr lang="nb-NO" baseline="0" dirty="0" smtClean="0"/>
              <a:t> </a:t>
            </a:r>
            <a:r>
              <a:rPr lang="nb-NO" baseline="0" dirty="0" err="1" smtClean="0"/>
              <a:t>damage</a:t>
            </a:r>
            <a:endParaRPr lang="nb-NO" baseline="0" dirty="0" smtClean="0"/>
          </a:p>
          <a:p>
            <a:pPr marL="0" lvl="0" indent="0" algn="l" rtl="0">
              <a:spcBef>
                <a:spcPts val="0"/>
              </a:spcBef>
              <a:spcAft>
                <a:spcPts val="0"/>
              </a:spcAft>
              <a:buNone/>
            </a:pPr>
            <a:r>
              <a:rPr lang="nb-NO" baseline="0" dirty="0" smtClean="0"/>
              <a:t>CDE 3: PGM, </a:t>
            </a:r>
            <a:r>
              <a:rPr lang="nb-NO" baseline="0" dirty="0" err="1" smtClean="0"/>
              <a:t>unitary</a:t>
            </a:r>
            <a:endParaRPr lang="nb-NO" baseline="0" dirty="0" smtClean="0"/>
          </a:p>
          <a:p>
            <a:pPr marL="0" lvl="0" indent="0" algn="l" rtl="0">
              <a:spcBef>
                <a:spcPts val="0"/>
              </a:spcBef>
              <a:spcAft>
                <a:spcPts val="0"/>
              </a:spcAft>
              <a:buNone/>
            </a:pPr>
            <a:r>
              <a:rPr lang="nb-NO" baseline="0" dirty="0" smtClean="0"/>
              <a:t>CDE 4: </a:t>
            </a:r>
            <a:r>
              <a:rPr lang="nb-NO" baseline="0" dirty="0" err="1" smtClean="0"/>
              <a:t>Weaponeering</a:t>
            </a:r>
            <a:r>
              <a:rPr lang="nb-NO" baseline="0" dirty="0" smtClean="0"/>
              <a:t> (</a:t>
            </a:r>
            <a:r>
              <a:rPr lang="nb-NO" baseline="0" dirty="0" err="1" smtClean="0"/>
              <a:t>Fuze</a:t>
            </a:r>
            <a:r>
              <a:rPr lang="nb-NO" baseline="0" dirty="0" smtClean="0"/>
              <a:t> setting, FAH, smallest </a:t>
            </a:r>
            <a:r>
              <a:rPr lang="nb-NO" baseline="0" dirty="0" err="1" smtClean="0"/>
              <a:t>possible</a:t>
            </a:r>
            <a:r>
              <a:rPr lang="nb-NO" baseline="0" dirty="0" smtClean="0"/>
              <a:t> bomb)</a:t>
            </a:r>
          </a:p>
          <a:p>
            <a:pPr marL="0" lvl="0" indent="0" algn="l" rtl="0">
              <a:spcBef>
                <a:spcPts val="0"/>
              </a:spcBef>
              <a:spcAft>
                <a:spcPts val="0"/>
              </a:spcAft>
              <a:buNone/>
            </a:pPr>
            <a:r>
              <a:rPr lang="nb-NO" baseline="0" dirty="0" smtClean="0"/>
              <a:t>CDE 5: CJTF-HQ </a:t>
            </a:r>
            <a:r>
              <a:rPr lang="nb-NO" baseline="0" dirty="0" err="1" smtClean="0"/>
              <a:t>approval</a:t>
            </a:r>
            <a:r>
              <a:rPr lang="nb-NO" baseline="0" dirty="0" smtClean="0"/>
              <a:t> </a:t>
            </a:r>
            <a:r>
              <a:rPr lang="nb-NO" baseline="0" dirty="0" err="1" smtClean="0"/>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smtClean="0"/>
              <a:t>Location </a:t>
            </a:r>
            <a:r>
              <a:rPr lang="nb-NO" dirty="0" err="1" smtClean="0"/>
              <a:t>Example</a:t>
            </a:r>
            <a:r>
              <a:rPr lang="nb-NO" dirty="0" smtClean="0"/>
              <a:t>: </a:t>
            </a:r>
            <a:r>
              <a:rPr lang="en-US" dirty="0" smtClean="0"/>
              <a:t>247˚/ 680ft</a:t>
            </a:r>
            <a:r>
              <a:rPr lang="en-US" baseline="0" dirty="0" smtClean="0"/>
              <a:t> from DPI D</a:t>
            </a:r>
            <a:endParaRPr lang="en-US" dirty="0" smtClean="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nb-NO" sz="4000" dirty="0" smtClean="0"/>
              <a:t>SRNTGT109</a:t>
            </a:r>
            <a:endParaRPr sz="4000"/>
          </a:p>
          <a:p>
            <a:pPr marL="0" lvl="0" indent="0" algn="ctr" rtl="0">
              <a:spcBef>
                <a:spcPts val="0"/>
              </a:spcBef>
              <a:spcAft>
                <a:spcPts val="0"/>
              </a:spcAft>
              <a:buNone/>
            </a:pPr>
            <a:endParaRPr sz="4000"/>
          </a:p>
          <a:p>
            <a:pPr lvl="0"/>
            <a:r>
              <a:rPr lang="en-US" sz="4000" dirty="0" smtClean="0"/>
              <a:t>Sector Command Center North(SCC North)</a:t>
            </a:r>
            <a:r>
              <a:rPr lang="fr" sz="4000" dirty="0" smtClean="0"/>
              <a:t>, SRN</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a:p>
            <a:pPr marL="0" lvl="0" indent="0" algn="ctr" rtl="0">
              <a:spcBef>
                <a:spcPts val="0"/>
              </a:spcBef>
              <a:spcAft>
                <a:spcPts val="0"/>
              </a:spcAft>
              <a:buNone/>
            </a:pPr>
            <a:r>
              <a:rPr lang="fr" b="1" dirty="0" smtClean="0">
                <a:solidFill>
                  <a:srgbClr val="FF0000"/>
                </a:solidFill>
              </a:rPr>
              <a:t> </a:t>
            </a:r>
            <a:r>
              <a:rPr lang="fr" b="1" dirty="0">
                <a:solidFill>
                  <a:srgbClr val="FF0000"/>
                </a:solidFill>
              </a:rPr>
              <a:t>REL TO </a:t>
            </a:r>
            <a:r>
              <a:rPr lang="fr" b="1" dirty="0" smtClean="0">
                <a:solidFill>
                  <a:srgbClr val="FF0000"/>
                </a:solidFill>
              </a:rPr>
              <a:t>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smtClean="0">
                <a:solidFill>
                  <a:srgbClr val="FF0000"/>
                </a:solidFill>
              </a:rPr>
              <a:t>OPAC CLASSIFIED</a:t>
            </a:r>
          </a:p>
          <a:p>
            <a:pPr lvl="0" algn="ctr"/>
            <a:r>
              <a:rPr lang="en-US" b="1" dirty="0" smtClean="0">
                <a:solidFill>
                  <a:srgbClr val="FF0000"/>
                </a:solidFill>
              </a:rPr>
              <a:t> REL TO CJTF-23</a:t>
            </a:r>
            <a:endParaRPr lang="en-US" b="1" dirty="0">
              <a:solidFill>
                <a:srgbClr val="FF0000"/>
              </a:solidFill>
            </a:endParaRP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gridCol w="6659175"/>
                <a:gridCol w="2243000"/>
                <a:gridCol w="3758350"/>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gridCol w="6659175"/>
                <a:gridCol w="2243000"/>
                <a:gridCol w="3758350"/>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gridCol w="3284625"/>
                <a:gridCol w="7759450"/>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gridCol w="3912188"/>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smtClean="0"/>
              <a:t>Fuze</a:t>
            </a:r>
            <a:r>
              <a:rPr lang="en-US" dirty="0" smtClean="0"/>
              <a:t> delay.</a:t>
            </a:r>
          </a:p>
          <a:p>
            <a:pPr lvl="0"/>
            <a:r>
              <a:rPr lang="en-US" dirty="0" smtClean="0"/>
              <a:t> 0 ms = destroy the roof, </a:t>
            </a:r>
          </a:p>
          <a:p>
            <a:pPr lvl="0"/>
            <a:r>
              <a:rPr lang="en-US" dirty="0" smtClean="0"/>
              <a:t>10 ms = explode 3 meters below roof, perfect for single storey building, </a:t>
            </a:r>
          </a:p>
          <a:p>
            <a:pPr lvl="0"/>
            <a:r>
              <a:rPr lang="en-US" dirty="0" smtClean="0"/>
              <a:t>25 ms = good for all other buildings, explode inside the building. </a:t>
            </a:r>
          </a:p>
          <a:p>
            <a:pPr lvl="0"/>
            <a:r>
              <a:rPr lang="en-US" dirty="0" smtClean="0"/>
              <a:t>60 ms for BLU-109 only, for bunkers or more than 20m high buildings.</a:t>
            </a:r>
          </a:p>
          <a:p>
            <a:pPr lvl="0"/>
            <a:endParaRPr lang="en-US" dirty="0" smtClean="0"/>
          </a:p>
          <a:p>
            <a:pPr lvl="0"/>
            <a:r>
              <a:rPr lang="en-US" dirty="0" smtClean="0"/>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27" name="Picture 3"/>
          <p:cNvPicPr>
            <a:picLocks noChangeAspect="1" noChangeArrowheads="1"/>
          </p:cNvPicPr>
          <p:nvPr/>
        </p:nvPicPr>
        <p:blipFill>
          <a:blip r:embed="rId3"/>
          <a:srcRect l="1763" t="-311" b="11612"/>
          <a:stretch>
            <a:fillRect/>
          </a:stretch>
        </p:blipFill>
        <p:spPr bwMode="auto">
          <a:xfrm>
            <a:off x="0" y="1859622"/>
            <a:ext cx="15119350" cy="8832191"/>
          </a:xfrm>
          <a:prstGeom prst="rect">
            <a:avLst/>
          </a:prstGeom>
          <a:noFill/>
          <a:ln w="9525">
            <a:noFill/>
            <a:miter lim="800000"/>
            <a:headEnd/>
            <a:tailEnd/>
          </a:ln>
          <a:effectLst/>
        </p:spPr>
      </p:pic>
      <p:graphicFrame>
        <p:nvGraphicFramePr>
          <p:cNvPr id="62" name="Google Shape;62;p1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a:t>
                      </a:r>
                      <a:r>
                        <a:rPr lang="fr" sz="2000" b="1" dirty="0" smtClean="0"/>
                        <a:t>, SRN</a:t>
                      </a:r>
                      <a:endParaRPr sz="2000" b="1"/>
                    </a:p>
                    <a:p>
                      <a:pPr marL="0" lvl="0" indent="0" algn="l" rtl="0">
                        <a:spcBef>
                          <a:spcPts val="0"/>
                        </a:spcBef>
                        <a:spcAft>
                          <a:spcPts val="0"/>
                        </a:spcAft>
                        <a:buNone/>
                      </a:pPr>
                      <a:r>
                        <a:rPr lang="fr" sz="2000" b="1" dirty="0"/>
                        <a:t>JOINT OPERATIONS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fr" sz="1500" b="1" dirty="0"/>
                        <a:t>BE: </a:t>
                      </a:r>
                      <a:r>
                        <a:rPr lang="fr" sz="1500" b="1" dirty="0" smtClean="0"/>
                        <a:t>SRNTGT109   CATCODE</a:t>
                      </a:r>
                      <a:r>
                        <a:rPr lang="fr" sz="1500" b="1" dirty="0"/>
                        <a:t>: </a:t>
                      </a:r>
                      <a:r>
                        <a:rPr lang="fr" sz="1500" b="1" dirty="0" smtClean="0"/>
                        <a:t>2</a:t>
                      </a:r>
                      <a:endParaRPr sz="1500" b="1"/>
                    </a:p>
                    <a:p>
                      <a:pPr marL="0" lvl="0" indent="0" algn="l" rtl="0">
                        <a:spcBef>
                          <a:spcPts val="0"/>
                        </a:spcBef>
                        <a:spcAft>
                          <a:spcPts val="0"/>
                        </a:spcAft>
                        <a:buNone/>
                      </a:pPr>
                      <a:r>
                        <a:rPr lang="fr" sz="1500" b="1" dirty="0"/>
                        <a:t>MIDB GEO: </a:t>
                      </a:r>
                      <a:r>
                        <a:rPr lang="nb-NO" sz="1500" b="1" dirty="0" smtClean="0"/>
                        <a:t>N69 02.910 E033 24.593</a:t>
                      </a:r>
                      <a:endParaRPr sz="1500" b="1"/>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p>
        </p:txBody>
      </p:sp>
      <p:sp>
        <p:nvSpPr>
          <p:cNvPr id="67" name="Google Shape;67;p14"/>
          <p:cNvSpPr txBox="1"/>
          <p:nvPr/>
        </p:nvSpPr>
        <p:spPr>
          <a:xfrm>
            <a:off x="4274048" y="4993274"/>
            <a:ext cx="342129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smtClean="0">
                <a:solidFill>
                  <a:schemeClr val="dk1"/>
                </a:solidFill>
              </a:rPr>
              <a:t>SECTOR COMMAND CENTER NORTH</a:t>
            </a:r>
            <a:endParaRPr b="1">
              <a:solidFill>
                <a:schemeClr val="dk1"/>
              </a:solidFill>
            </a:endParaRPr>
          </a:p>
          <a:p>
            <a:pPr marL="0" lvl="0" indent="0" algn="l" rtl="0">
              <a:spcBef>
                <a:spcPts val="0"/>
              </a:spcBef>
              <a:spcAft>
                <a:spcPts val="0"/>
              </a:spcAft>
              <a:buClr>
                <a:schemeClr val="dk1"/>
              </a:buClr>
              <a:buSzPts val="1100"/>
              <a:buFont typeface="Arial"/>
              <a:buNone/>
            </a:pPr>
            <a:r>
              <a:rPr lang="fr" b="1" dirty="0" smtClean="0">
                <a:solidFill>
                  <a:schemeClr val="dk1"/>
                </a:solidFill>
              </a:rPr>
              <a:t>SRNTGT109</a:t>
            </a:r>
            <a:endParaRPr b="1">
              <a:solidFill>
                <a:schemeClr val="dk1"/>
              </a:solidFill>
            </a:endParaRPr>
          </a:p>
        </p:txBody>
      </p:sp>
      <p:cxnSp>
        <p:nvCxnSpPr>
          <p:cNvPr id="68" name="Google Shape;68;p14"/>
          <p:cNvCxnSpPr>
            <a:stCxn id="67" idx="2"/>
          </p:cNvCxnSpPr>
          <p:nvPr/>
        </p:nvCxnSpPr>
        <p:spPr>
          <a:xfrm rot="16200000" flipH="1">
            <a:off x="6236519" y="5243651"/>
            <a:ext cx="1455300" cy="1958946"/>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663990" y="6673559"/>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893406" y="504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gridCol w="3149138"/>
                <a:gridCol w="989620"/>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smtClean="0">
                <a:ln>
                  <a:noFill/>
                </a:ln>
                <a:solidFill>
                  <a:schemeClr val="tx1"/>
                </a:solidFill>
                <a:effectLst/>
                <a:latin typeface="Arial" pitchFamily="34" charset="0"/>
                <a:cs typeface="Arial" pitchFamily="34" charset="0"/>
              </a:rPr>
              <a:t/>
            </a:r>
            <a:br>
              <a:rPr kumimoji="0" lang="nb-NO" sz="1800" b="0" i="0" u="none" strike="noStrike" cap="none" normalizeH="0" baseline="0" smtClean="0">
                <a:ln>
                  <a:noFill/>
                </a:ln>
                <a:solidFill>
                  <a:schemeClr val="tx1"/>
                </a:solidFill>
                <a:effectLst/>
                <a:latin typeface="Arial" pitchFamily="34" charset="0"/>
                <a:cs typeface="Arial" pitchFamily="34" charset="0"/>
              </a:rPr>
            </a:br>
            <a:endParaRPr kumimoji="0" lang="nb-NO" sz="1800" b="0" i="0" u="none" strike="noStrike" cap="none" normalizeH="0" baseline="0" smtClean="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smtClean="0">
                <a:ln>
                  <a:noFill/>
                </a:ln>
                <a:solidFill>
                  <a:schemeClr val="tx1"/>
                </a:solidFill>
                <a:effectLst/>
                <a:latin typeface="Arial" pitchFamily="34" charset="0"/>
                <a:ea typeface="Times New Roman" pitchFamily="18" charset="0"/>
                <a:cs typeface="Times New Roman" pitchFamily="18" charset="0"/>
                <a:hlinkClick r:id=""/>
              </a:rPr>
              <a:t>[</a:t>
            </a:r>
            <a:r>
              <a:rPr kumimoji="0" lang="en-GB" sz="1000" b="0" i="0" u="none" strike="noStrike" cap="none" normalizeH="0" baseline="30000" dirty="0" smtClean="0" bmk="">
                <a:ln>
                  <a:noFill/>
                </a:ln>
                <a:solidFill>
                  <a:schemeClr val="tx1"/>
                </a:solidFill>
                <a:effectLst/>
                <a:latin typeface="Arial" pitchFamily="34" charset="0"/>
                <a:ea typeface="Times New Roman" pitchFamily="18" charset="0"/>
                <a:cs typeface="Times New Roman" pitchFamily="18" charset="0"/>
                <a:hlinkClick r:id=""/>
              </a:rPr>
              <a:t>1]</a:t>
            </a:r>
            <a:r>
              <a:rPr kumimoji="0" lang="en-GB"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smtClean="0">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smtClean="0">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smtClean="0">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smtClean="0"/>
              <a:t>Collateral</a:t>
            </a:r>
            <a:r>
              <a:rPr lang="nb-NO" dirty="0" smtClean="0"/>
              <a:t> </a:t>
            </a:r>
            <a:r>
              <a:rPr lang="nb-NO" dirty="0" err="1" smtClean="0"/>
              <a:t>Effect</a:t>
            </a:r>
            <a:r>
              <a:rPr lang="nb-NO" dirty="0" smtClean="0"/>
              <a:t> Radius (CER) is </a:t>
            </a:r>
            <a:r>
              <a:rPr lang="nb-NO" dirty="0" err="1" smtClean="0"/>
              <a:t>based</a:t>
            </a:r>
            <a:r>
              <a:rPr lang="nb-NO" dirty="0" smtClean="0"/>
              <a:t> in Risk </a:t>
            </a:r>
            <a:r>
              <a:rPr lang="nb-NO" dirty="0" err="1" smtClean="0"/>
              <a:t>Estimates</a:t>
            </a:r>
            <a:r>
              <a:rPr lang="nb-NO" dirty="0" smtClean="0"/>
              <a:t> </a:t>
            </a:r>
            <a:r>
              <a:rPr lang="nb-NO" dirty="0" err="1" smtClean="0"/>
              <a:t>Distances</a:t>
            </a:r>
            <a:r>
              <a:rPr lang="nb-NO" dirty="0" smtClean="0"/>
              <a:t>.</a:t>
            </a:r>
          </a:p>
          <a:p>
            <a:pPr lvl="0"/>
            <a:r>
              <a:rPr lang="nb-NO" dirty="0" smtClean="0"/>
              <a:t>CER is </a:t>
            </a:r>
            <a:r>
              <a:rPr lang="nb-NO" dirty="0" err="1" smtClean="0"/>
              <a:t>based</a:t>
            </a:r>
            <a:r>
              <a:rPr lang="nb-NO" dirty="0" smtClean="0"/>
              <a:t> </a:t>
            </a:r>
            <a:r>
              <a:rPr lang="nb-NO" dirty="0" err="1" smtClean="0"/>
              <a:t>on</a:t>
            </a:r>
            <a:r>
              <a:rPr lang="nb-NO" dirty="0" smtClean="0"/>
              <a:t> Risk </a:t>
            </a:r>
            <a:r>
              <a:rPr lang="nb-NO" dirty="0" err="1" smtClean="0"/>
              <a:t>Estimate</a:t>
            </a:r>
            <a:r>
              <a:rPr lang="nb-NO" dirty="0" smtClean="0"/>
              <a:t> </a:t>
            </a:r>
            <a:r>
              <a:rPr lang="nb-NO" dirty="0" err="1" smtClean="0"/>
              <a:t>Distances</a:t>
            </a:r>
            <a:r>
              <a:rPr lang="nb-NO" dirty="0" smtClean="0"/>
              <a:t> (</a:t>
            </a:r>
            <a:r>
              <a:rPr lang="nb-NO" dirty="0" err="1" smtClean="0"/>
              <a:t>listed</a:t>
            </a:r>
            <a:r>
              <a:rPr lang="nb-NO" dirty="0" smtClean="0"/>
              <a:t> in SPINS).</a:t>
            </a:r>
          </a:p>
          <a:p>
            <a:pPr lvl="0"/>
            <a:endParaRPr lang="nb-NO" dirty="0" smtClean="0"/>
          </a:p>
          <a:p>
            <a:pPr lvl="0"/>
            <a:r>
              <a:rPr lang="nb-NO" b="1" dirty="0" smtClean="0"/>
              <a:t>CDE 1</a:t>
            </a:r>
            <a:r>
              <a:rPr lang="nb-NO" dirty="0" smtClean="0"/>
              <a:t>: </a:t>
            </a:r>
            <a:r>
              <a:rPr lang="nb-NO" dirty="0" err="1" smtClean="0"/>
              <a:t>Military</a:t>
            </a:r>
            <a:r>
              <a:rPr lang="nb-NO" dirty="0" smtClean="0"/>
              <a:t> target (legal </a:t>
            </a:r>
            <a:r>
              <a:rPr lang="nb-NO" dirty="0" err="1" smtClean="0"/>
              <a:t>military</a:t>
            </a:r>
            <a:r>
              <a:rPr lang="nb-NO" dirty="0" smtClean="0"/>
              <a:t> target), </a:t>
            </a:r>
            <a:r>
              <a:rPr lang="nb-NO" dirty="0" err="1" smtClean="0"/>
              <a:t>no</a:t>
            </a:r>
            <a:r>
              <a:rPr lang="nb-NO" dirty="0" smtClean="0"/>
              <a:t> </a:t>
            </a:r>
            <a:r>
              <a:rPr lang="nb-NO" dirty="0" err="1" smtClean="0"/>
              <a:t>restriction</a:t>
            </a:r>
            <a:endParaRPr lang="nb-NO" dirty="0" smtClean="0"/>
          </a:p>
          <a:p>
            <a:pPr lvl="0"/>
            <a:r>
              <a:rPr lang="nb-NO" b="1" dirty="0" smtClean="0"/>
              <a:t>CDE 2</a:t>
            </a:r>
            <a:r>
              <a:rPr lang="nb-NO" dirty="0" smtClean="0"/>
              <a:t>: </a:t>
            </a:r>
            <a:r>
              <a:rPr lang="nb-NO" dirty="0" err="1" smtClean="0"/>
              <a:t>Structure</a:t>
            </a:r>
            <a:r>
              <a:rPr lang="nb-NO" dirty="0" smtClean="0"/>
              <a:t> </a:t>
            </a:r>
            <a:r>
              <a:rPr lang="nb-NO" dirty="0" err="1" smtClean="0"/>
              <a:t>within</a:t>
            </a:r>
            <a:r>
              <a:rPr lang="nb-NO" dirty="0" smtClean="0"/>
              <a:t> CER, </a:t>
            </a:r>
            <a:r>
              <a:rPr lang="nb-NO" dirty="0" err="1" smtClean="0"/>
              <a:t>but</a:t>
            </a:r>
            <a:r>
              <a:rPr lang="nb-NO" dirty="0" smtClean="0"/>
              <a:t> </a:t>
            </a:r>
            <a:r>
              <a:rPr lang="nb-NO" dirty="0" err="1" smtClean="0"/>
              <a:t>no</a:t>
            </a:r>
            <a:r>
              <a:rPr lang="nb-NO" dirty="0" smtClean="0"/>
              <a:t> </a:t>
            </a:r>
            <a:r>
              <a:rPr lang="nb-NO" dirty="0" err="1" smtClean="0"/>
              <a:t>collateral</a:t>
            </a:r>
            <a:r>
              <a:rPr lang="nb-NO" dirty="0" smtClean="0"/>
              <a:t> </a:t>
            </a:r>
            <a:r>
              <a:rPr lang="nb-NO" dirty="0" err="1" smtClean="0"/>
              <a:t>issue</a:t>
            </a:r>
            <a:r>
              <a:rPr lang="nb-NO" dirty="0" smtClean="0"/>
              <a:t> (</a:t>
            </a:r>
            <a:r>
              <a:rPr lang="nb-NO" dirty="0" err="1" smtClean="0"/>
              <a:t>storage</a:t>
            </a:r>
            <a:r>
              <a:rPr lang="nb-NO" dirty="0" smtClean="0"/>
              <a:t>, hut, </a:t>
            </a:r>
            <a:r>
              <a:rPr lang="nb-NO" dirty="0" err="1" smtClean="0"/>
              <a:t>small</a:t>
            </a:r>
            <a:r>
              <a:rPr lang="nb-NO" dirty="0" smtClean="0"/>
              <a:t> </a:t>
            </a:r>
            <a:r>
              <a:rPr lang="nb-NO" dirty="0" err="1" smtClean="0"/>
              <a:t>construction</a:t>
            </a:r>
            <a:r>
              <a:rPr lang="nb-NO" dirty="0" smtClean="0"/>
              <a:t>). No </a:t>
            </a:r>
            <a:r>
              <a:rPr lang="nb-NO" dirty="0" err="1" smtClean="0"/>
              <a:t>cluster</a:t>
            </a:r>
            <a:r>
              <a:rPr lang="nb-NO" dirty="0" smtClean="0"/>
              <a:t> </a:t>
            </a:r>
            <a:r>
              <a:rPr lang="nb-NO" dirty="0" err="1" smtClean="0"/>
              <a:t>munitions</a:t>
            </a:r>
            <a:r>
              <a:rPr lang="nb-NO" dirty="0" smtClean="0"/>
              <a:t> </a:t>
            </a:r>
            <a:r>
              <a:rPr lang="nb-NO" dirty="0" err="1" smtClean="0"/>
              <a:t>allowed</a:t>
            </a:r>
            <a:r>
              <a:rPr lang="nb-NO" dirty="0" smtClean="0"/>
              <a:t> and FAH </a:t>
            </a:r>
            <a:r>
              <a:rPr lang="nb-NO" dirty="0" err="1" smtClean="0"/>
              <a:t>need</a:t>
            </a:r>
            <a:r>
              <a:rPr lang="nb-NO" dirty="0" smtClean="0"/>
              <a:t> to </a:t>
            </a:r>
            <a:r>
              <a:rPr lang="nb-NO" dirty="0" err="1" smtClean="0"/>
              <a:t>take</a:t>
            </a:r>
            <a:r>
              <a:rPr lang="nb-NO" dirty="0" smtClean="0"/>
              <a:t> </a:t>
            </a:r>
            <a:r>
              <a:rPr lang="nb-NO" dirty="0" err="1" smtClean="0"/>
              <a:t>structure</a:t>
            </a:r>
            <a:r>
              <a:rPr lang="nb-NO" dirty="0" smtClean="0"/>
              <a:t> in </a:t>
            </a:r>
            <a:r>
              <a:rPr lang="nb-NO" dirty="0" err="1" smtClean="0"/>
              <a:t>minde</a:t>
            </a:r>
            <a:r>
              <a:rPr lang="nb-NO" dirty="0" smtClean="0"/>
              <a:t> to </a:t>
            </a:r>
            <a:r>
              <a:rPr lang="nb-NO" dirty="0" err="1" smtClean="0"/>
              <a:t>avoid</a:t>
            </a:r>
            <a:r>
              <a:rPr lang="nb-NO" dirty="0" smtClean="0"/>
              <a:t> </a:t>
            </a:r>
            <a:r>
              <a:rPr lang="nb-NO" dirty="0" err="1" smtClean="0"/>
              <a:t>damage</a:t>
            </a:r>
            <a:r>
              <a:rPr lang="nb-NO" dirty="0" smtClean="0"/>
              <a:t>. </a:t>
            </a:r>
          </a:p>
          <a:p>
            <a:pPr lvl="0"/>
            <a:r>
              <a:rPr lang="nb-NO" b="1" dirty="0" smtClean="0"/>
              <a:t>CDE 3</a:t>
            </a:r>
            <a:r>
              <a:rPr lang="nb-NO" dirty="0" smtClean="0"/>
              <a:t>: </a:t>
            </a:r>
            <a:r>
              <a:rPr lang="nb-NO" dirty="0" err="1" smtClean="0"/>
              <a:t>Civilian</a:t>
            </a:r>
            <a:r>
              <a:rPr lang="nb-NO" dirty="0" smtClean="0"/>
              <a:t> </a:t>
            </a:r>
            <a:r>
              <a:rPr lang="nb-NO" dirty="0" err="1" smtClean="0"/>
              <a:t>structure</a:t>
            </a:r>
            <a:r>
              <a:rPr lang="nb-NO" dirty="0" smtClean="0"/>
              <a:t> </a:t>
            </a:r>
            <a:r>
              <a:rPr lang="nb-NO" dirty="0" err="1" smtClean="0"/>
              <a:t>within</a:t>
            </a:r>
            <a:r>
              <a:rPr lang="nb-NO" dirty="0" smtClean="0"/>
              <a:t> CER  (</a:t>
            </a:r>
            <a:r>
              <a:rPr lang="nb-NO" dirty="0" err="1" smtClean="0"/>
              <a:t>Residential</a:t>
            </a:r>
            <a:r>
              <a:rPr lang="nb-NO" dirty="0" smtClean="0"/>
              <a:t> </a:t>
            </a:r>
            <a:r>
              <a:rPr lang="nb-NO" dirty="0" err="1" smtClean="0"/>
              <a:t>buildings</a:t>
            </a:r>
            <a:r>
              <a:rPr lang="nb-NO" dirty="0" smtClean="0"/>
              <a:t>, </a:t>
            </a:r>
            <a:r>
              <a:rPr lang="nb-NO" dirty="0" err="1" smtClean="0"/>
              <a:t>houses</a:t>
            </a:r>
            <a:r>
              <a:rPr lang="nb-NO" dirty="0" smtClean="0"/>
              <a:t>, </a:t>
            </a:r>
            <a:r>
              <a:rPr lang="nb-NO" dirty="0" err="1" smtClean="0"/>
              <a:t>structures</a:t>
            </a:r>
            <a:r>
              <a:rPr lang="nb-NO" dirty="0" smtClean="0"/>
              <a:t> </a:t>
            </a:r>
            <a:r>
              <a:rPr lang="nb-NO" dirty="0" err="1" smtClean="0"/>
              <a:t>that</a:t>
            </a:r>
            <a:r>
              <a:rPr lang="nb-NO" dirty="0" smtClean="0"/>
              <a:t> </a:t>
            </a:r>
            <a:r>
              <a:rPr lang="nb-NO" dirty="0" err="1" smtClean="0"/>
              <a:t>can</a:t>
            </a:r>
            <a:r>
              <a:rPr lang="nb-NO" dirty="0" smtClean="0"/>
              <a:t> </a:t>
            </a:r>
            <a:r>
              <a:rPr lang="nb-NO" dirty="0" err="1" smtClean="0"/>
              <a:t>cause</a:t>
            </a:r>
            <a:r>
              <a:rPr lang="nb-NO" dirty="0" smtClean="0"/>
              <a:t> </a:t>
            </a:r>
            <a:r>
              <a:rPr lang="nb-NO" dirty="0" err="1" smtClean="0"/>
              <a:t>secondary</a:t>
            </a:r>
            <a:r>
              <a:rPr lang="nb-NO" dirty="0" smtClean="0"/>
              <a:t> </a:t>
            </a:r>
            <a:r>
              <a:rPr lang="nb-NO" dirty="0" err="1" smtClean="0"/>
              <a:t>explosion</a:t>
            </a:r>
            <a:r>
              <a:rPr lang="nb-NO" dirty="0" smtClean="0"/>
              <a:t>, </a:t>
            </a:r>
            <a:r>
              <a:rPr lang="nb-NO" dirty="0" err="1" smtClean="0"/>
              <a:t>such</a:t>
            </a:r>
            <a:r>
              <a:rPr lang="nb-NO" dirty="0" smtClean="0"/>
              <a:t> as </a:t>
            </a:r>
            <a:r>
              <a:rPr lang="nb-NO" dirty="0" err="1" smtClean="0"/>
              <a:t>fuel</a:t>
            </a:r>
            <a:r>
              <a:rPr lang="nb-NO" dirty="0" smtClean="0"/>
              <a:t> </a:t>
            </a:r>
            <a:r>
              <a:rPr lang="nb-NO" dirty="0" err="1" smtClean="0"/>
              <a:t>storages</a:t>
            </a:r>
            <a:r>
              <a:rPr lang="nb-NO" dirty="0" smtClean="0"/>
              <a:t>), </a:t>
            </a:r>
            <a:r>
              <a:rPr lang="nb-NO" dirty="0" err="1" smtClean="0"/>
              <a:t>Precision</a:t>
            </a:r>
            <a:r>
              <a:rPr lang="nb-NO" dirty="0" smtClean="0"/>
              <a:t> </a:t>
            </a:r>
            <a:r>
              <a:rPr lang="nb-NO" dirty="0" err="1" smtClean="0"/>
              <a:t>guided</a:t>
            </a:r>
            <a:r>
              <a:rPr lang="nb-NO" dirty="0" smtClean="0"/>
              <a:t> </a:t>
            </a:r>
            <a:r>
              <a:rPr lang="nb-NO" dirty="0" err="1" smtClean="0"/>
              <a:t>munitons</a:t>
            </a:r>
            <a:r>
              <a:rPr lang="nb-NO" dirty="0" smtClean="0"/>
              <a:t> </a:t>
            </a:r>
            <a:r>
              <a:rPr lang="nb-NO" dirty="0" err="1" smtClean="0"/>
              <a:t>neededl</a:t>
            </a:r>
            <a:endParaRPr lang="nb-NO" dirty="0" smtClean="0"/>
          </a:p>
          <a:p>
            <a:pPr lvl="0"/>
            <a:r>
              <a:rPr lang="nb-NO" b="1" dirty="0" smtClean="0"/>
              <a:t>CDE 4: </a:t>
            </a:r>
            <a:r>
              <a:rPr lang="nb-NO" dirty="0" err="1" smtClean="0"/>
              <a:t>Civilian</a:t>
            </a:r>
            <a:r>
              <a:rPr lang="nb-NO" dirty="0" smtClean="0"/>
              <a:t> </a:t>
            </a:r>
            <a:r>
              <a:rPr lang="nb-NO" dirty="0" err="1" smtClean="0"/>
              <a:t>structure</a:t>
            </a:r>
            <a:r>
              <a:rPr lang="nb-NO" dirty="0" smtClean="0"/>
              <a:t> </a:t>
            </a:r>
            <a:r>
              <a:rPr lang="nb-NO" dirty="0" err="1" smtClean="0"/>
              <a:t>within</a:t>
            </a:r>
            <a:r>
              <a:rPr lang="nb-NO" dirty="0" smtClean="0"/>
              <a:t> CER and </a:t>
            </a:r>
            <a:r>
              <a:rPr lang="nb-NO" dirty="0" err="1" smtClean="0"/>
              <a:t>likely</a:t>
            </a:r>
            <a:r>
              <a:rPr lang="nb-NO" dirty="0" smtClean="0"/>
              <a:t> </a:t>
            </a:r>
            <a:r>
              <a:rPr lang="nb-NO" dirty="0" err="1" smtClean="0"/>
              <a:t>damaged</a:t>
            </a:r>
            <a:r>
              <a:rPr lang="nb-NO" dirty="0" smtClean="0"/>
              <a:t> by </a:t>
            </a:r>
            <a:r>
              <a:rPr lang="nb-NO" dirty="0" err="1" smtClean="0"/>
              <a:t>attack</a:t>
            </a:r>
            <a:r>
              <a:rPr lang="nb-NO" dirty="0" smtClean="0"/>
              <a:t>. </a:t>
            </a:r>
            <a:r>
              <a:rPr lang="nb-NO" dirty="0" err="1" smtClean="0"/>
              <a:t>Damages</a:t>
            </a:r>
            <a:r>
              <a:rPr lang="nb-NO" dirty="0" smtClean="0"/>
              <a:t> </a:t>
            </a:r>
            <a:r>
              <a:rPr lang="nb-NO" dirty="0" err="1" smtClean="0"/>
              <a:t>minimized</a:t>
            </a:r>
            <a:r>
              <a:rPr lang="nb-NO" dirty="0" smtClean="0"/>
              <a:t> by FAH and </a:t>
            </a:r>
            <a:r>
              <a:rPr lang="nb-NO" dirty="0" err="1" smtClean="0"/>
              <a:t>delayed</a:t>
            </a:r>
            <a:r>
              <a:rPr lang="nb-NO" dirty="0" smtClean="0"/>
              <a:t> </a:t>
            </a:r>
            <a:r>
              <a:rPr lang="nb-NO" dirty="0" err="1" smtClean="0"/>
              <a:t>fuze</a:t>
            </a:r>
            <a:r>
              <a:rPr lang="nb-NO" dirty="0" smtClean="0"/>
              <a:t> settings. JFACC </a:t>
            </a:r>
            <a:r>
              <a:rPr lang="nb-NO" dirty="0" err="1" smtClean="0"/>
              <a:t>approval</a:t>
            </a:r>
            <a:r>
              <a:rPr lang="nb-NO" dirty="0" smtClean="0"/>
              <a:t> </a:t>
            </a:r>
            <a:r>
              <a:rPr lang="nb-NO" dirty="0" err="1" smtClean="0"/>
              <a:t>agency</a:t>
            </a:r>
            <a:r>
              <a:rPr lang="nb-NO" dirty="0" smtClean="0"/>
              <a:t> for CDE 4 targets.  (AWACS </a:t>
            </a:r>
            <a:r>
              <a:rPr lang="nb-NO" dirty="0" err="1" smtClean="0"/>
              <a:t>delegated</a:t>
            </a:r>
            <a:r>
              <a:rPr lang="nb-NO" dirty="0" smtClean="0"/>
              <a:t> during </a:t>
            </a:r>
            <a:r>
              <a:rPr lang="nb-NO" dirty="0" err="1" smtClean="0"/>
              <a:t>missions</a:t>
            </a:r>
            <a:r>
              <a:rPr lang="nb-NO" dirty="0" smtClean="0"/>
              <a:t>.</a:t>
            </a:r>
          </a:p>
          <a:p>
            <a:pPr lvl="0"/>
            <a:r>
              <a:rPr lang="nb-NO" b="1" dirty="0" smtClean="0"/>
              <a:t>CDE 5: </a:t>
            </a:r>
            <a:r>
              <a:rPr lang="nb-NO" dirty="0" err="1" smtClean="0"/>
              <a:t>Civilian</a:t>
            </a:r>
            <a:r>
              <a:rPr lang="nb-NO" dirty="0" smtClean="0"/>
              <a:t> </a:t>
            </a:r>
            <a:r>
              <a:rPr lang="nb-NO" dirty="0" err="1" smtClean="0"/>
              <a:t>casualites</a:t>
            </a:r>
            <a:r>
              <a:rPr lang="nb-NO" dirty="0" smtClean="0"/>
              <a:t> </a:t>
            </a:r>
            <a:r>
              <a:rPr lang="nb-NO" dirty="0" err="1" smtClean="0"/>
              <a:t>expected</a:t>
            </a:r>
            <a:r>
              <a:rPr lang="nb-NO" dirty="0" smtClean="0"/>
              <a:t>, CJTF-HQ </a:t>
            </a:r>
            <a:r>
              <a:rPr lang="nb-NO" dirty="0" err="1" smtClean="0"/>
              <a:t>approval</a:t>
            </a:r>
            <a:r>
              <a:rPr lang="nb-NO" dirty="0" smtClean="0"/>
              <a:t> </a:t>
            </a:r>
            <a:r>
              <a:rPr lang="nb-NO" dirty="0" err="1" smtClean="0"/>
              <a:t>needed</a:t>
            </a:r>
            <a:r>
              <a:rPr lang="nb-NO" dirty="0" smtClean="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074" name="Picture 2"/>
          <p:cNvPicPr>
            <a:picLocks noChangeAspect="1" noChangeArrowheads="1"/>
          </p:cNvPicPr>
          <p:nvPr/>
        </p:nvPicPr>
        <p:blipFill>
          <a:blip r:embed="rId3">
            <a:duotone>
              <a:prstClr val="black"/>
              <a:schemeClr val="tx2">
                <a:tint val="45000"/>
                <a:satMod val="400000"/>
              </a:schemeClr>
            </a:duotone>
          </a:blip>
          <a:srcRect l="1002" t="1108" r="8677" b="3064"/>
          <a:stretch>
            <a:fillRect/>
          </a:stretch>
        </p:blipFill>
        <p:spPr bwMode="auto">
          <a:xfrm>
            <a:off x="0" y="1905000"/>
            <a:ext cx="15119350" cy="8786813"/>
          </a:xfrm>
          <a:prstGeom prst="rect">
            <a:avLst/>
          </a:prstGeom>
          <a:noFill/>
          <a:ln w="9525">
            <a:noFill/>
            <a:miter lim="800000"/>
            <a:headEnd/>
            <a:tailEnd/>
          </a:ln>
          <a:effectLst/>
        </p:spPr>
      </p:pic>
      <p:graphicFrame>
        <p:nvGraphicFramePr>
          <p:cNvPr id="75" name="Google Shape;75;p15"/>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FACILITY </a:t>
                      </a:r>
                      <a:r>
                        <a:rPr lang="fr" sz="2000" b="1" dirty="0"/>
                        <a:t>OUTLINE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79" name="Google Shape;79;p15"/>
          <p:cNvSpPr/>
          <p:nvPr/>
        </p:nvSpPr>
        <p:spPr>
          <a:xfrm>
            <a:off x="8139207" y="6363203"/>
            <a:ext cx="369800" cy="223525"/>
          </a:xfrm>
          <a:custGeom>
            <a:avLst/>
            <a:gdLst>
              <a:gd name="connsiteX0" fmla="*/ 1386 w 181495"/>
              <a:gd name="connsiteY0" fmla="*/ 0 h 93518"/>
              <a:gd name="connsiteX1" fmla="*/ 75358 w 181495"/>
              <a:gd name="connsiteY1" fmla="*/ 17471 h 93518"/>
              <a:gd name="connsiteX2" fmla="*/ 169026 w 181495"/>
              <a:gd name="connsiteY2" fmla="*/ 4849 h 93518"/>
              <a:gd name="connsiteX3" fmla="*/ 181495 w 181495"/>
              <a:gd name="connsiteY3" fmla="*/ 92133 h 93518"/>
              <a:gd name="connsiteX4" fmla="*/ 63731 w 181495"/>
              <a:gd name="connsiteY4" fmla="*/ 93518 h 93518"/>
              <a:gd name="connsiteX5" fmla="*/ 0 w 181495"/>
              <a:gd name="connsiteY5" fmla="*/ 29095 h 93518"/>
              <a:gd name="connsiteX6" fmla="*/ 2079 w 181495"/>
              <a:gd name="connsiteY6" fmla="*/ 0 h 93518"/>
              <a:gd name="connsiteX0" fmla="*/ 1386 w 181495"/>
              <a:gd name="connsiteY0" fmla="*/ 0 h 93518"/>
              <a:gd name="connsiteX1" fmla="*/ 75358 w 181495"/>
              <a:gd name="connsiteY1" fmla="*/ 17471 h 93518"/>
              <a:gd name="connsiteX2" fmla="*/ 169026 w 181495"/>
              <a:gd name="connsiteY2" fmla="*/ 4849 h 93518"/>
              <a:gd name="connsiteX3" fmla="*/ 181495 w 181495"/>
              <a:gd name="connsiteY3" fmla="*/ 92133 h 93518"/>
              <a:gd name="connsiteX4" fmla="*/ 63731 w 181495"/>
              <a:gd name="connsiteY4" fmla="*/ 93518 h 93518"/>
              <a:gd name="connsiteX5" fmla="*/ 0 w 181495"/>
              <a:gd name="connsiteY5" fmla="*/ 29095 h 93518"/>
              <a:gd name="connsiteX6" fmla="*/ 67331 w 181495"/>
              <a:gd name="connsiteY6" fmla="*/ 41258 h 93518"/>
              <a:gd name="connsiteX0" fmla="*/ 0 w 180109"/>
              <a:gd name="connsiteY0" fmla="*/ 0 h 93518"/>
              <a:gd name="connsiteX1" fmla="*/ 73972 w 180109"/>
              <a:gd name="connsiteY1" fmla="*/ 17471 h 93518"/>
              <a:gd name="connsiteX2" fmla="*/ 167640 w 180109"/>
              <a:gd name="connsiteY2" fmla="*/ 4849 h 93518"/>
              <a:gd name="connsiteX3" fmla="*/ 180109 w 180109"/>
              <a:gd name="connsiteY3" fmla="*/ 92133 h 93518"/>
              <a:gd name="connsiteX4" fmla="*/ 62345 w 180109"/>
              <a:gd name="connsiteY4" fmla="*/ 93518 h 93518"/>
              <a:gd name="connsiteX5" fmla="*/ 65621 w 180109"/>
              <a:gd name="connsiteY5" fmla="*/ 52504 h 93518"/>
              <a:gd name="connsiteX6" fmla="*/ 65945 w 180109"/>
              <a:gd name="connsiteY6" fmla="*/ 41258 h 93518"/>
              <a:gd name="connsiteX0" fmla="*/ 0 w 180109"/>
              <a:gd name="connsiteY0" fmla="*/ 0 h 92133"/>
              <a:gd name="connsiteX1" fmla="*/ 73972 w 180109"/>
              <a:gd name="connsiteY1" fmla="*/ 17471 h 92133"/>
              <a:gd name="connsiteX2" fmla="*/ 167640 w 180109"/>
              <a:gd name="connsiteY2" fmla="*/ 4849 h 92133"/>
              <a:gd name="connsiteX3" fmla="*/ 180109 w 180109"/>
              <a:gd name="connsiteY3" fmla="*/ 92133 h 92133"/>
              <a:gd name="connsiteX4" fmla="*/ 72586 w 180109"/>
              <a:gd name="connsiteY4" fmla="*/ 49042 h 92133"/>
              <a:gd name="connsiteX5" fmla="*/ 65621 w 180109"/>
              <a:gd name="connsiteY5" fmla="*/ 52504 h 92133"/>
              <a:gd name="connsiteX6" fmla="*/ 65945 w 180109"/>
              <a:gd name="connsiteY6" fmla="*/ 41258 h 92133"/>
              <a:gd name="connsiteX0" fmla="*/ 0 w 167640"/>
              <a:gd name="connsiteY0" fmla="*/ 0 h 52504"/>
              <a:gd name="connsiteX1" fmla="*/ 73972 w 167640"/>
              <a:gd name="connsiteY1" fmla="*/ 17471 h 52504"/>
              <a:gd name="connsiteX2" fmla="*/ 167640 w 167640"/>
              <a:gd name="connsiteY2" fmla="*/ 4849 h 52504"/>
              <a:gd name="connsiteX3" fmla="*/ 78574 w 167640"/>
              <a:gd name="connsiteY3" fmla="*/ 33904 h 52504"/>
              <a:gd name="connsiteX4" fmla="*/ 72586 w 167640"/>
              <a:gd name="connsiteY4" fmla="*/ 49042 h 52504"/>
              <a:gd name="connsiteX5" fmla="*/ 65621 w 167640"/>
              <a:gd name="connsiteY5" fmla="*/ 52504 h 52504"/>
              <a:gd name="connsiteX6" fmla="*/ 65945 w 167640"/>
              <a:gd name="connsiteY6" fmla="*/ 41258 h 52504"/>
              <a:gd name="connsiteX0" fmla="*/ 0 w 84247"/>
              <a:gd name="connsiteY0" fmla="*/ 0 h 52504"/>
              <a:gd name="connsiteX1" fmla="*/ 73972 w 84247"/>
              <a:gd name="connsiteY1" fmla="*/ 17471 h 52504"/>
              <a:gd name="connsiteX2" fmla="*/ 84247 w 84247"/>
              <a:gd name="connsiteY2" fmla="*/ 20650 h 52504"/>
              <a:gd name="connsiteX3" fmla="*/ 78574 w 84247"/>
              <a:gd name="connsiteY3" fmla="*/ 33904 h 52504"/>
              <a:gd name="connsiteX4" fmla="*/ 72586 w 84247"/>
              <a:gd name="connsiteY4" fmla="*/ 49042 h 52504"/>
              <a:gd name="connsiteX5" fmla="*/ 65621 w 84247"/>
              <a:gd name="connsiteY5" fmla="*/ 52504 h 52504"/>
              <a:gd name="connsiteX6" fmla="*/ 65945 w 84247"/>
              <a:gd name="connsiteY6" fmla="*/ 41258 h 52504"/>
              <a:gd name="connsiteX0" fmla="*/ 4605 w 18626"/>
              <a:gd name="connsiteY0" fmla="*/ 15301 h 35033"/>
              <a:gd name="connsiteX1" fmla="*/ 8351 w 18626"/>
              <a:gd name="connsiteY1" fmla="*/ 0 h 35033"/>
              <a:gd name="connsiteX2" fmla="*/ 18626 w 18626"/>
              <a:gd name="connsiteY2" fmla="*/ 3179 h 35033"/>
              <a:gd name="connsiteX3" fmla="*/ 12953 w 18626"/>
              <a:gd name="connsiteY3" fmla="*/ 16433 h 35033"/>
              <a:gd name="connsiteX4" fmla="*/ 6965 w 18626"/>
              <a:gd name="connsiteY4" fmla="*/ 31571 h 35033"/>
              <a:gd name="connsiteX5" fmla="*/ 0 w 18626"/>
              <a:gd name="connsiteY5" fmla="*/ 35033 h 35033"/>
              <a:gd name="connsiteX6" fmla="*/ 324 w 18626"/>
              <a:gd name="connsiteY6" fmla="*/ 23787 h 35033"/>
              <a:gd name="connsiteX0" fmla="*/ 4605 w 18626"/>
              <a:gd name="connsiteY0" fmla="*/ 16733 h 36465"/>
              <a:gd name="connsiteX1" fmla="*/ 1631 w 18626"/>
              <a:gd name="connsiteY1" fmla="*/ 0 h 36465"/>
              <a:gd name="connsiteX2" fmla="*/ 18626 w 18626"/>
              <a:gd name="connsiteY2" fmla="*/ 4611 h 36465"/>
              <a:gd name="connsiteX3" fmla="*/ 12953 w 18626"/>
              <a:gd name="connsiteY3" fmla="*/ 17865 h 36465"/>
              <a:gd name="connsiteX4" fmla="*/ 6965 w 18626"/>
              <a:gd name="connsiteY4" fmla="*/ 33003 h 36465"/>
              <a:gd name="connsiteX5" fmla="*/ 0 w 18626"/>
              <a:gd name="connsiteY5" fmla="*/ 36465 h 36465"/>
              <a:gd name="connsiteX6" fmla="*/ 324 w 18626"/>
              <a:gd name="connsiteY6" fmla="*/ 25219 h 36465"/>
              <a:gd name="connsiteX0" fmla="*/ 0 w 21292"/>
              <a:gd name="connsiteY0" fmla="*/ 5386 h 36465"/>
              <a:gd name="connsiteX1" fmla="*/ 4297 w 21292"/>
              <a:gd name="connsiteY1" fmla="*/ 0 h 36465"/>
              <a:gd name="connsiteX2" fmla="*/ 21292 w 21292"/>
              <a:gd name="connsiteY2" fmla="*/ 4611 h 36465"/>
              <a:gd name="connsiteX3" fmla="*/ 15619 w 21292"/>
              <a:gd name="connsiteY3" fmla="*/ 17865 h 36465"/>
              <a:gd name="connsiteX4" fmla="*/ 9631 w 21292"/>
              <a:gd name="connsiteY4" fmla="*/ 33003 h 36465"/>
              <a:gd name="connsiteX5" fmla="*/ 2666 w 21292"/>
              <a:gd name="connsiteY5" fmla="*/ 36465 h 36465"/>
              <a:gd name="connsiteX6" fmla="*/ 2990 w 21292"/>
              <a:gd name="connsiteY6" fmla="*/ 25219 h 36465"/>
              <a:gd name="connsiteX0" fmla="*/ 0 w 15619"/>
              <a:gd name="connsiteY0" fmla="*/ 5386 h 36465"/>
              <a:gd name="connsiteX1" fmla="*/ 4297 w 15619"/>
              <a:gd name="connsiteY1" fmla="*/ 0 h 36465"/>
              <a:gd name="connsiteX2" fmla="*/ 13360 w 15619"/>
              <a:gd name="connsiteY2" fmla="*/ 2628 h 36465"/>
              <a:gd name="connsiteX3" fmla="*/ 15619 w 15619"/>
              <a:gd name="connsiteY3" fmla="*/ 17865 h 36465"/>
              <a:gd name="connsiteX4" fmla="*/ 9631 w 15619"/>
              <a:gd name="connsiteY4" fmla="*/ 33003 h 36465"/>
              <a:gd name="connsiteX5" fmla="*/ 2666 w 15619"/>
              <a:gd name="connsiteY5" fmla="*/ 36465 h 36465"/>
              <a:gd name="connsiteX6" fmla="*/ 2990 w 15619"/>
              <a:gd name="connsiteY6" fmla="*/ 25219 h 36465"/>
              <a:gd name="connsiteX0" fmla="*/ 0 w 15619"/>
              <a:gd name="connsiteY0" fmla="*/ 5386 h 36465"/>
              <a:gd name="connsiteX1" fmla="*/ 4297 w 15619"/>
              <a:gd name="connsiteY1" fmla="*/ 0 h 36465"/>
              <a:gd name="connsiteX2" fmla="*/ 13360 w 15619"/>
              <a:gd name="connsiteY2" fmla="*/ 2628 h 36465"/>
              <a:gd name="connsiteX3" fmla="*/ 15619 w 15619"/>
              <a:gd name="connsiteY3" fmla="*/ 17865 h 36465"/>
              <a:gd name="connsiteX4" fmla="*/ 9631 w 15619"/>
              <a:gd name="connsiteY4" fmla="*/ 33003 h 36465"/>
              <a:gd name="connsiteX5" fmla="*/ 2666 w 15619"/>
              <a:gd name="connsiteY5" fmla="*/ 36465 h 36465"/>
              <a:gd name="connsiteX6" fmla="*/ 2990 w 15619"/>
              <a:gd name="connsiteY6" fmla="*/ 25219 h 36465"/>
              <a:gd name="connsiteX0" fmla="*/ 0 w 15619"/>
              <a:gd name="connsiteY0" fmla="*/ 5386 h 36465"/>
              <a:gd name="connsiteX1" fmla="*/ 4297 w 15619"/>
              <a:gd name="connsiteY1" fmla="*/ 0 h 36465"/>
              <a:gd name="connsiteX2" fmla="*/ 14792 w 15619"/>
              <a:gd name="connsiteY2" fmla="*/ 425 h 36465"/>
              <a:gd name="connsiteX3" fmla="*/ 15619 w 15619"/>
              <a:gd name="connsiteY3" fmla="*/ 17865 h 36465"/>
              <a:gd name="connsiteX4" fmla="*/ 9631 w 15619"/>
              <a:gd name="connsiteY4" fmla="*/ 33003 h 36465"/>
              <a:gd name="connsiteX5" fmla="*/ 2666 w 15619"/>
              <a:gd name="connsiteY5" fmla="*/ 36465 h 36465"/>
              <a:gd name="connsiteX6" fmla="*/ 2990 w 15619"/>
              <a:gd name="connsiteY6" fmla="*/ 25219 h 36465"/>
              <a:gd name="connsiteX0" fmla="*/ 0 w 15619"/>
              <a:gd name="connsiteY0" fmla="*/ 6928 h 38007"/>
              <a:gd name="connsiteX1" fmla="*/ 5619 w 15619"/>
              <a:gd name="connsiteY1" fmla="*/ 0 h 38007"/>
              <a:gd name="connsiteX2" fmla="*/ 14792 w 15619"/>
              <a:gd name="connsiteY2" fmla="*/ 1967 h 38007"/>
              <a:gd name="connsiteX3" fmla="*/ 15619 w 15619"/>
              <a:gd name="connsiteY3" fmla="*/ 19407 h 38007"/>
              <a:gd name="connsiteX4" fmla="*/ 9631 w 15619"/>
              <a:gd name="connsiteY4" fmla="*/ 34545 h 38007"/>
              <a:gd name="connsiteX5" fmla="*/ 2666 w 15619"/>
              <a:gd name="connsiteY5" fmla="*/ 38007 h 38007"/>
              <a:gd name="connsiteX6" fmla="*/ 2990 w 15619"/>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982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2666 w 15461"/>
              <a:gd name="connsiteY4" fmla="*/ 38007 h 38007"/>
              <a:gd name="connsiteX5" fmla="*/ 2990 w 15461"/>
              <a:gd name="connsiteY5" fmla="*/ 26761 h 38007"/>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6534 w 15461"/>
              <a:gd name="connsiteY4" fmla="*/ 26128 h 38007"/>
              <a:gd name="connsiteX5" fmla="*/ 2666 w 15461"/>
              <a:gd name="connsiteY5" fmla="*/ 38007 h 38007"/>
              <a:gd name="connsiteX6" fmla="*/ 2990 w 15461"/>
              <a:gd name="connsiteY6" fmla="*/ 26761 h 38007"/>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6534 w 15461"/>
              <a:gd name="connsiteY4" fmla="*/ 26128 h 38007"/>
              <a:gd name="connsiteX5" fmla="*/ 2666 w 15461"/>
              <a:gd name="connsiteY5" fmla="*/ 38007 h 38007"/>
              <a:gd name="connsiteX6" fmla="*/ 2990 w 15461"/>
              <a:gd name="connsiteY6" fmla="*/ 26761 h 38007"/>
              <a:gd name="connsiteX0" fmla="*/ 0 w 15461"/>
              <a:gd name="connsiteY0" fmla="*/ 6928 h 38572"/>
              <a:gd name="connsiteX1" fmla="*/ 5619 w 15461"/>
              <a:gd name="connsiteY1" fmla="*/ 0 h 38572"/>
              <a:gd name="connsiteX2" fmla="*/ 14792 w 15461"/>
              <a:gd name="connsiteY2" fmla="*/ 1967 h 38572"/>
              <a:gd name="connsiteX3" fmla="*/ 9631 w 15461"/>
              <a:gd name="connsiteY3" fmla="*/ 34545 h 38572"/>
              <a:gd name="connsiteX4" fmla="*/ 6534 w 15461"/>
              <a:gd name="connsiteY4" fmla="*/ 26128 h 38572"/>
              <a:gd name="connsiteX5" fmla="*/ 2666 w 15461"/>
              <a:gd name="connsiteY5" fmla="*/ 38007 h 38572"/>
              <a:gd name="connsiteX6" fmla="*/ 2990 w 15461"/>
              <a:gd name="connsiteY6" fmla="*/ 26761 h 38572"/>
              <a:gd name="connsiteX0" fmla="*/ 0 w 15461"/>
              <a:gd name="connsiteY0" fmla="*/ 6928 h 40552"/>
              <a:gd name="connsiteX1" fmla="*/ 5619 w 15461"/>
              <a:gd name="connsiteY1" fmla="*/ 0 h 40552"/>
              <a:gd name="connsiteX2" fmla="*/ 14792 w 15461"/>
              <a:gd name="connsiteY2" fmla="*/ 1967 h 40552"/>
              <a:gd name="connsiteX3" fmla="*/ 9631 w 15461"/>
              <a:gd name="connsiteY3" fmla="*/ 34545 h 40552"/>
              <a:gd name="connsiteX4" fmla="*/ 2666 w 15461"/>
              <a:gd name="connsiteY4" fmla="*/ 38007 h 40552"/>
              <a:gd name="connsiteX5" fmla="*/ 2990 w 15461"/>
              <a:gd name="connsiteY5" fmla="*/ 26761 h 40552"/>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2666 w 15461"/>
              <a:gd name="connsiteY4" fmla="*/ 38007 h 38007"/>
              <a:gd name="connsiteX5" fmla="*/ 2990 w 15461"/>
              <a:gd name="connsiteY5" fmla="*/ 26761 h 38007"/>
              <a:gd name="connsiteX0" fmla="*/ 0 w 14792"/>
              <a:gd name="connsiteY0" fmla="*/ 6928 h 38007"/>
              <a:gd name="connsiteX1" fmla="*/ 5619 w 14792"/>
              <a:gd name="connsiteY1" fmla="*/ 0 h 38007"/>
              <a:gd name="connsiteX2" fmla="*/ 14792 w 14792"/>
              <a:gd name="connsiteY2" fmla="*/ 1967 h 38007"/>
              <a:gd name="connsiteX3" fmla="*/ 9631 w 14792"/>
              <a:gd name="connsiteY3" fmla="*/ 34545 h 38007"/>
              <a:gd name="connsiteX4" fmla="*/ 2666 w 14792"/>
              <a:gd name="connsiteY4" fmla="*/ 38007 h 38007"/>
              <a:gd name="connsiteX5" fmla="*/ 2990 w 14792"/>
              <a:gd name="connsiteY5" fmla="*/ 26761 h 38007"/>
              <a:gd name="connsiteX0" fmla="*/ 0 w 14792"/>
              <a:gd name="connsiteY0" fmla="*/ 6928 h 38007"/>
              <a:gd name="connsiteX1" fmla="*/ 5619 w 14792"/>
              <a:gd name="connsiteY1" fmla="*/ 0 h 38007"/>
              <a:gd name="connsiteX2" fmla="*/ 14792 w 14792"/>
              <a:gd name="connsiteY2" fmla="*/ 1967 h 38007"/>
              <a:gd name="connsiteX3" fmla="*/ 11173 w 14792"/>
              <a:gd name="connsiteY3" fmla="*/ 11410 h 38007"/>
              <a:gd name="connsiteX4" fmla="*/ 2666 w 14792"/>
              <a:gd name="connsiteY4" fmla="*/ 38007 h 38007"/>
              <a:gd name="connsiteX5" fmla="*/ 2990 w 14792"/>
              <a:gd name="connsiteY5" fmla="*/ 26761 h 38007"/>
              <a:gd name="connsiteX0" fmla="*/ 1182 w 15974"/>
              <a:gd name="connsiteY0" fmla="*/ 6928 h 38007"/>
              <a:gd name="connsiteX1" fmla="*/ 6801 w 15974"/>
              <a:gd name="connsiteY1" fmla="*/ 0 h 38007"/>
              <a:gd name="connsiteX2" fmla="*/ 15974 w 15974"/>
              <a:gd name="connsiteY2" fmla="*/ 1967 h 38007"/>
              <a:gd name="connsiteX3" fmla="*/ 12355 w 15974"/>
              <a:gd name="connsiteY3" fmla="*/ 11410 h 38007"/>
              <a:gd name="connsiteX4" fmla="*/ 3848 w 15974"/>
              <a:gd name="connsiteY4" fmla="*/ 38007 h 38007"/>
              <a:gd name="connsiteX5" fmla="*/ 4 w 15974"/>
              <a:gd name="connsiteY5" fmla="*/ 12577 h 38007"/>
              <a:gd name="connsiteX6" fmla="*/ 4172 w 15974"/>
              <a:gd name="connsiteY6" fmla="*/ 26761 h 38007"/>
              <a:gd name="connsiteX0" fmla="*/ 1182 w 15974"/>
              <a:gd name="connsiteY0" fmla="*/ 6928 h 38007"/>
              <a:gd name="connsiteX1" fmla="*/ 6801 w 15974"/>
              <a:gd name="connsiteY1" fmla="*/ 0 h 38007"/>
              <a:gd name="connsiteX2" fmla="*/ 15974 w 15974"/>
              <a:gd name="connsiteY2" fmla="*/ 1967 h 38007"/>
              <a:gd name="connsiteX3" fmla="*/ 12355 w 15974"/>
              <a:gd name="connsiteY3" fmla="*/ 11410 h 38007"/>
              <a:gd name="connsiteX4" fmla="*/ 3848 w 15974"/>
              <a:gd name="connsiteY4" fmla="*/ 38007 h 38007"/>
              <a:gd name="connsiteX5" fmla="*/ 4 w 15974"/>
              <a:gd name="connsiteY5" fmla="*/ 12577 h 38007"/>
              <a:gd name="connsiteX6" fmla="*/ 1197 w 15974"/>
              <a:gd name="connsiteY6" fmla="*/ 7041 h 38007"/>
              <a:gd name="connsiteX0" fmla="*/ 1182 w 15974"/>
              <a:gd name="connsiteY0" fmla="*/ 6928 h 12607"/>
              <a:gd name="connsiteX1" fmla="*/ 6801 w 15974"/>
              <a:gd name="connsiteY1" fmla="*/ 0 h 12607"/>
              <a:gd name="connsiteX2" fmla="*/ 15974 w 15974"/>
              <a:gd name="connsiteY2" fmla="*/ 1967 h 12607"/>
              <a:gd name="connsiteX3" fmla="*/ 12355 w 15974"/>
              <a:gd name="connsiteY3" fmla="*/ 11410 h 12607"/>
              <a:gd name="connsiteX4" fmla="*/ 13543 w 15974"/>
              <a:gd name="connsiteY4" fmla="*/ 9143 h 12607"/>
              <a:gd name="connsiteX5" fmla="*/ 4 w 15974"/>
              <a:gd name="connsiteY5" fmla="*/ 12577 h 12607"/>
              <a:gd name="connsiteX6" fmla="*/ 1197 w 15974"/>
              <a:gd name="connsiteY6" fmla="*/ 7041 h 12607"/>
              <a:gd name="connsiteX0" fmla="*/ 0 w 14792"/>
              <a:gd name="connsiteY0" fmla="*/ 6928 h 11410"/>
              <a:gd name="connsiteX1" fmla="*/ 5619 w 14792"/>
              <a:gd name="connsiteY1" fmla="*/ 0 h 11410"/>
              <a:gd name="connsiteX2" fmla="*/ 14792 w 14792"/>
              <a:gd name="connsiteY2" fmla="*/ 1967 h 11410"/>
              <a:gd name="connsiteX3" fmla="*/ 11173 w 14792"/>
              <a:gd name="connsiteY3" fmla="*/ 11410 h 11410"/>
              <a:gd name="connsiteX4" fmla="*/ 12361 w 14792"/>
              <a:gd name="connsiteY4" fmla="*/ 9143 h 11410"/>
              <a:gd name="connsiteX5" fmla="*/ 5432 w 14792"/>
              <a:gd name="connsiteY5" fmla="*/ 7950 h 11410"/>
              <a:gd name="connsiteX6" fmla="*/ 15 w 14792"/>
              <a:gd name="connsiteY6" fmla="*/ 7041 h 11410"/>
              <a:gd name="connsiteX0" fmla="*/ 0 w 14792"/>
              <a:gd name="connsiteY0" fmla="*/ 6928 h 11410"/>
              <a:gd name="connsiteX1" fmla="*/ 5619 w 14792"/>
              <a:gd name="connsiteY1" fmla="*/ 0 h 11410"/>
              <a:gd name="connsiteX2" fmla="*/ 14792 w 14792"/>
              <a:gd name="connsiteY2" fmla="*/ 1967 h 11410"/>
              <a:gd name="connsiteX3" fmla="*/ 11173 w 14792"/>
              <a:gd name="connsiteY3" fmla="*/ 11410 h 11410"/>
              <a:gd name="connsiteX4" fmla="*/ 11161 w 14792"/>
              <a:gd name="connsiteY4" fmla="*/ 8941 h 11410"/>
              <a:gd name="connsiteX5" fmla="*/ 12361 w 14792"/>
              <a:gd name="connsiteY5" fmla="*/ 9143 h 11410"/>
              <a:gd name="connsiteX6" fmla="*/ 5432 w 14792"/>
              <a:gd name="connsiteY6" fmla="*/ 7950 h 11410"/>
              <a:gd name="connsiteX7" fmla="*/ 15 w 14792"/>
              <a:gd name="connsiteY7" fmla="*/ 7041 h 11410"/>
              <a:gd name="connsiteX0" fmla="*/ 0 w 14792"/>
              <a:gd name="connsiteY0" fmla="*/ 6928 h 9143"/>
              <a:gd name="connsiteX1" fmla="*/ 5619 w 14792"/>
              <a:gd name="connsiteY1" fmla="*/ 0 h 9143"/>
              <a:gd name="connsiteX2" fmla="*/ 14792 w 14792"/>
              <a:gd name="connsiteY2" fmla="*/ 1967 h 9143"/>
              <a:gd name="connsiteX3" fmla="*/ 11161 w 14792"/>
              <a:gd name="connsiteY3" fmla="*/ 8941 h 9143"/>
              <a:gd name="connsiteX4" fmla="*/ 12361 w 14792"/>
              <a:gd name="connsiteY4" fmla="*/ 9143 h 9143"/>
              <a:gd name="connsiteX5" fmla="*/ 5432 w 14792"/>
              <a:gd name="connsiteY5" fmla="*/ 7950 h 9143"/>
              <a:gd name="connsiteX6" fmla="*/ 15 w 14792"/>
              <a:gd name="connsiteY6" fmla="*/ 7041 h 9143"/>
              <a:gd name="connsiteX0" fmla="*/ 0 w 14792"/>
              <a:gd name="connsiteY0" fmla="*/ 6928 h 8941"/>
              <a:gd name="connsiteX1" fmla="*/ 5619 w 14792"/>
              <a:gd name="connsiteY1" fmla="*/ 0 h 8941"/>
              <a:gd name="connsiteX2" fmla="*/ 14792 w 14792"/>
              <a:gd name="connsiteY2" fmla="*/ 1967 h 8941"/>
              <a:gd name="connsiteX3" fmla="*/ 11161 w 14792"/>
              <a:gd name="connsiteY3" fmla="*/ 8941 h 8941"/>
              <a:gd name="connsiteX4" fmla="*/ 5432 w 14792"/>
              <a:gd name="connsiteY4" fmla="*/ 7950 h 8941"/>
              <a:gd name="connsiteX5" fmla="*/ 15 w 14792"/>
              <a:gd name="connsiteY5" fmla="*/ 7041 h 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2" h="8941" extrusionOk="0">
                <a:moveTo>
                  <a:pt x="0" y="6928"/>
                </a:moveTo>
                <a:lnTo>
                  <a:pt x="5619" y="0"/>
                </a:lnTo>
                <a:lnTo>
                  <a:pt x="14792" y="1967"/>
                </a:lnTo>
                <a:lnTo>
                  <a:pt x="11161" y="8941"/>
                </a:lnTo>
                <a:lnTo>
                  <a:pt x="5432" y="7950"/>
                </a:lnTo>
                <a:lnTo>
                  <a:pt x="15" y="7041"/>
                </a:lnTo>
              </a:path>
            </a:pathLst>
          </a:custGeom>
          <a:noFill/>
          <a:ln w="19050" cap="flat" cmpd="sng">
            <a:solidFill>
              <a:schemeClr val="bg1"/>
            </a:solidFill>
            <a:prstDash val="solid"/>
            <a:round/>
            <a:headEnd type="none" w="med" len="med"/>
            <a:tailEnd type="none" w="med" len="med"/>
          </a:ln>
        </p:spPr>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5">
            <a:extLst>
              <a:ext uri="{FF2B5EF4-FFF2-40B4-BE49-F238E27FC236}">
                <a16:creationId xmlns:a16="http://schemas.microsoft.com/office/drawing/2014/main" xmlns="" id="{9689C963-FBFE-F6A6-8CB8-ED90E7F3E0DA}"/>
              </a:ext>
            </a:extLst>
          </p:cNvPr>
          <p:cNvGrpSpPr/>
          <p:nvPr/>
        </p:nvGrpSpPr>
        <p:grpSpPr>
          <a:xfrm rot="20785694">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3" name="Frihåndsform 12"/>
          <p:cNvSpPr/>
          <p:nvPr/>
        </p:nvSpPr>
        <p:spPr>
          <a:xfrm>
            <a:off x="7243482" y="6329082"/>
            <a:ext cx="5907742" cy="1524000"/>
          </a:xfrm>
          <a:custGeom>
            <a:avLst/>
            <a:gdLst>
              <a:gd name="connsiteX0" fmla="*/ 215153 w 5907742"/>
              <a:gd name="connsiteY0" fmla="*/ 510989 h 1524000"/>
              <a:gd name="connsiteX1" fmla="*/ 2321859 w 5907742"/>
              <a:gd name="connsiteY1" fmla="*/ 1102659 h 1524000"/>
              <a:gd name="connsiteX2" fmla="*/ 5289177 w 5907742"/>
              <a:gd name="connsiteY2" fmla="*/ 1524000 h 1524000"/>
              <a:gd name="connsiteX3" fmla="*/ 5907742 w 5907742"/>
              <a:gd name="connsiteY3" fmla="*/ 1264024 h 1524000"/>
              <a:gd name="connsiteX4" fmla="*/ 5468471 w 5907742"/>
              <a:gd name="connsiteY4" fmla="*/ 582706 h 1524000"/>
              <a:gd name="connsiteX5" fmla="*/ 3926542 w 5907742"/>
              <a:gd name="connsiteY5" fmla="*/ 152400 h 1524000"/>
              <a:gd name="connsiteX6" fmla="*/ 2958353 w 5907742"/>
              <a:gd name="connsiteY6" fmla="*/ 340659 h 1524000"/>
              <a:gd name="connsiteX7" fmla="*/ 1855694 w 5907742"/>
              <a:gd name="connsiteY7" fmla="*/ 295836 h 1524000"/>
              <a:gd name="connsiteX8" fmla="*/ 1371600 w 5907742"/>
              <a:gd name="connsiteY8" fmla="*/ 26894 h 1524000"/>
              <a:gd name="connsiteX9" fmla="*/ 1093694 w 5907742"/>
              <a:gd name="connsiteY9" fmla="*/ 0 h 1524000"/>
              <a:gd name="connsiteX10" fmla="*/ 394447 w 5907742"/>
              <a:gd name="connsiteY10" fmla="*/ 134471 h 1524000"/>
              <a:gd name="connsiteX11" fmla="*/ 0 w 5907742"/>
              <a:gd name="connsiteY11" fmla="*/ 259977 h 1524000"/>
              <a:gd name="connsiteX12" fmla="*/ 215153 w 5907742"/>
              <a:gd name="connsiteY12" fmla="*/ 51098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7742" h="1524000">
                <a:moveTo>
                  <a:pt x="215153" y="510989"/>
                </a:moveTo>
                <a:lnTo>
                  <a:pt x="2321859" y="1102659"/>
                </a:lnTo>
                <a:lnTo>
                  <a:pt x="5289177" y="1524000"/>
                </a:lnTo>
                <a:lnTo>
                  <a:pt x="5907742" y="1264024"/>
                </a:lnTo>
                <a:lnTo>
                  <a:pt x="5468471" y="582706"/>
                </a:lnTo>
                <a:lnTo>
                  <a:pt x="3926542" y="152400"/>
                </a:lnTo>
                <a:lnTo>
                  <a:pt x="2958353" y="340659"/>
                </a:lnTo>
                <a:lnTo>
                  <a:pt x="1855694" y="295836"/>
                </a:lnTo>
                <a:lnTo>
                  <a:pt x="1371600" y="26894"/>
                </a:lnTo>
                <a:lnTo>
                  <a:pt x="1093694" y="0"/>
                </a:lnTo>
                <a:lnTo>
                  <a:pt x="394447" y="134471"/>
                </a:lnTo>
                <a:lnTo>
                  <a:pt x="0" y="259977"/>
                </a:lnTo>
                <a:lnTo>
                  <a:pt x="215153" y="510989"/>
                </a:lnTo>
                <a:close/>
              </a:path>
            </a:pathLst>
          </a:cu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67;p14"/>
          <p:cNvSpPr txBox="1"/>
          <p:nvPr/>
        </p:nvSpPr>
        <p:spPr>
          <a:xfrm>
            <a:off x="4247154" y="3621674"/>
            <a:ext cx="342129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smtClean="0">
                <a:solidFill>
                  <a:schemeClr val="dk1"/>
                </a:solidFill>
              </a:rPr>
              <a:t>SECTOR COMMAND CENTER NORTH</a:t>
            </a:r>
            <a:endParaRPr b="1">
              <a:solidFill>
                <a:schemeClr val="dk1"/>
              </a:solidFill>
            </a:endParaRPr>
          </a:p>
          <a:p>
            <a:pPr marL="0" lvl="0" indent="0" algn="l" rtl="0">
              <a:spcBef>
                <a:spcPts val="0"/>
              </a:spcBef>
              <a:spcAft>
                <a:spcPts val="0"/>
              </a:spcAft>
              <a:buClr>
                <a:schemeClr val="dk1"/>
              </a:buClr>
              <a:buSzPts val="1100"/>
              <a:buFont typeface="Arial"/>
              <a:buNone/>
            </a:pPr>
            <a:r>
              <a:rPr lang="fr" b="1" dirty="0" smtClean="0">
                <a:solidFill>
                  <a:schemeClr val="dk1"/>
                </a:solidFill>
              </a:rPr>
              <a:t>SRNTGT109</a:t>
            </a:r>
            <a:endParaRPr b="1">
              <a:solidFill>
                <a:schemeClr val="dk1"/>
              </a:solidFill>
            </a:endParaRPr>
          </a:p>
        </p:txBody>
      </p:sp>
      <p:cxnSp>
        <p:nvCxnSpPr>
          <p:cNvPr id="16" name="Google Shape;68;p14"/>
          <p:cNvCxnSpPr>
            <a:stCxn id="14" idx="2"/>
          </p:cNvCxnSpPr>
          <p:nvPr/>
        </p:nvCxnSpPr>
        <p:spPr>
          <a:xfrm rot="16200000" flipH="1">
            <a:off x="5912509" y="4169166"/>
            <a:ext cx="2328201" cy="2237615"/>
          </a:xfrm>
          <a:prstGeom prst="straightConnector1">
            <a:avLst/>
          </a:prstGeom>
          <a:noFill/>
          <a:ln w="19050" cap="flat" cmpd="sng">
            <a:solidFill>
              <a:schemeClr val="bg1"/>
            </a:solidFill>
            <a:prstDash val="solid"/>
            <a:round/>
            <a:headEnd type="none" w="med" len="med"/>
            <a:tailEnd type="none" w="med" len="med"/>
          </a:ln>
        </p:spPr>
      </p:cxnSp>
      <p:sp>
        <p:nvSpPr>
          <p:cNvPr id="21" name="Google Shape;67;p14"/>
          <p:cNvSpPr txBox="1"/>
          <p:nvPr/>
        </p:nvSpPr>
        <p:spPr>
          <a:xfrm>
            <a:off x="10898965" y="4087839"/>
            <a:ext cx="1947459"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smtClean="0">
                <a:solidFill>
                  <a:schemeClr val="dk1"/>
                </a:solidFill>
              </a:rPr>
              <a:t>SEVEROMORSK-1</a:t>
            </a:r>
            <a:endParaRPr b="1">
              <a:solidFill>
                <a:schemeClr val="dk1"/>
              </a:solidFill>
            </a:endParaRPr>
          </a:p>
          <a:p>
            <a:pPr marL="0" lvl="0" indent="0" algn="l" rtl="0">
              <a:spcBef>
                <a:spcPts val="0"/>
              </a:spcBef>
              <a:spcAft>
                <a:spcPts val="0"/>
              </a:spcAft>
              <a:buClr>
                <a:schemeClr val="dk1"/>
              </a:buClr>
              <a:buSzPts val="1100"/>
              <a:buFont typeface="Arial"/>
              <a:buNone/>
            </a:pPr>
            <a:r>
              <a:rPr lang="fr" b="1" dirty="0" smtClean="0">
                <a:solidFill>
                  <a:schemeClr val="dk1"/>
                </a:solidFill>
              </a:rPr>
              <a:t>SRNTGT001</a:t>
            </a:r>
            <a:endParaRPr b="1">
              <a:solidFill>
                <a:schemeClr val="dk1"/>
              </a:solidFill>
            </a:endParaRPr>
          </a:p>
        </p:txBody>
      </p:sp>
      <p:cxnSp>
        <p:nvCxnSpPr>
          <p:cNvPr id="22" name="Google Shape;68;p14"/>
          <p:cNvCxnSpPr>
            <a:stCxn id="21" idx="2"/>
            <a:endCxn id="13" idx="5"/>
          </p:cNvCxnSpPr>
          <p:nvPr/>
        </p:nvCxnSpPr>
        <p:spPr>
          <a:xfrm rot="5400000">
            <a:off x="10575639" y="5184425"/>
            <a:ext cx="1891443" cy="702670"/>
          </a:xfrm>
          <a:prstGeom prst="straightConnector1">
            <a:avLst/>
          </a:prstGeom>
          <a:noFill/>
          <a:ln w="19050" cap="flat" cmpd="sng">
            <a:solidFill>
              <a:schemeClr val="bg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DESIRED </a:t>
                      </a:r>
                      <a:r>
                        <a:rPr lang="fr" sz="2000" b="1" dirty="0"/>
                        <a:t>POINT OF IMPACT GRAPHIC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25" name="Picture 2"/>
          <p:cNvPicPr>
            <a:picLocks noChangeAspect="1" noChangeArrowheads="1"/>
          </p:cNvPicPr>
          <p:nvPr/>
        </p:nvPicPr>
        <p:blipFill>
          <a:blip r:embed="rId3">
            <a:duotone>
              <a:prstClr val="black"/>
              <a:schemeClr val="tx2">
                <a:tint val="45000"/>
                <a:satMod val="400000"/>
              </a:schemeClr>
            </a:duotone>
          </a:blip>
          <a:srcRect l="2480" r="5242" b="5853"/>
          <a:stretch>
            <a:fillRect/>
          </a:stretch>
        </p:blipFill>
        <p:spPr bwMode="auto">
          <a:xfrm>
            <a:off x="0" y="1881908"/>
            <a:ext cx="15119350" cy="8809905"/>
          </a:xfrm>
          <a:prstGeom prst="rect">
            <a:avLst/>
          </a:prstGeom>
          <a:noFill/>
          <a:ln w="9525">
            <a:noFill/>
            <a:miter lim="800000"/>
            <a:headEnd/>
            <a:tailEnd/>
          </a:ln>
          <a:effectLst/>
        </p:spPr>
      </p:pic>
      <p:grpSp>
        <p:nvGrpSpPr>
          <p:cNvPr id="160" name="Google Shape;160;p20"/>
          <p:cNvGrpSpPr/>
          <p:nvPr/>
        </p:nvGrpSpPr>
        <p:grpSpPr>
          <a:xfrm>
            <a:off x="5985309" y="6449929"/>
            <a:ext cx="1801231" cy="284100"/>
            <a:chOff x="3945100" y="6965375"/>
            <a:chExt cx="1788000" cy="284100"/>
          </a:xfrm>
        </p:grpSpPr>
        <p:sp>
          <p:nvSpPr>
            <p:cNvPr id="161" name="Google Shape;161;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smtClean="0">
                  <a:solidFill>
                    <a:schemeClr val="dk1"/>
                  </a:solidFill>
                </a:rPr>
                <a:t>DPI A</a:t>
              </a:r>
              <a:endParaRPr b="1">
                <a:solidFill>
                  <a:schemeClr val="dk1"/>
                </a:solidFill>
              </a:endParaRPr>
            </a:p>
          </p:txBody>
        </p:sp>
        <p:cxnSp>
          <p:nvCxnSpPr>
            <p:cNvPr id="162" name="Google Shape;162;p20"/>
            <p:cNvCxnSpPr/>
            <p:nvPr/>
          </p:nvCxnSpPr>
          <p:spPr>
            <a:xfrm>
              <a:off x="4837600" y="7107425"/>
              <a:ext cx="895500" cy="3300"/>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smtClean="0"/>
              <a:t>DPI</a:t>
            </a:r>
            <a:r>
              <a:rPr lang="fr" sz="1000" b="1" dirty="0"/>
              <a:t>: </a:t>
            </a:r>
            <a:r>
              <a:rPr lang="fr" sz="1000" b="1" dirty="0" smtClean="0"/>
              <a:t>SRNTGT109A</a:t>
            </a:r>
            <a:endParaRPr sz="1000" b="1"/>
          </a:p>
          <a:p>
            <a:pPr marL="0" lvl="0" indent="0" algn="l" rtl="0">
              <a:spcBef>
                <a:spcPts val="0"/>
              </a:spcBef>
              <a:spcAft>
                <a:spcPts val="0"/>
              </a:spcAft>
              <a:buNone/>
            </a:pPr>
            <a:r>
              <a:rPr lang="nb-NO" sz="1000" b="1" dirty="0" smtClean="0"/>
              <a:t>HARDENED BUNKER </a:t>
            </a:r>
            <a:endParaRPr sz="1000" b="1"/>
          </a:p>
          <a:p>
            <a:pPr lvl="0"/>
            <a:r>
              <a:rPr lang="pt-BR" sz="1000" b="1" dirty="0" smtClean="0"/>
              <a:t>N 69 02.910 E 033 </a:t>
            </a:r>
            <a:r>
              <a:rPr lang="pt-BR" sz="1000" b="1" dirty="0" smtClean="0"/>
              <a:t>24.593</a:t>
            </a:r>
          </a:p>
          <a:p>
            <a:pPr lvl="0"/>
            <a:r>
              <a:rPr lang="fr" sz="1000" b="1" dirty="0" smtClean="0"/>
              <a:t>DPI </a:t>
            </a:r>
            <a:r>
              <a:rPr lang="fr" sz="1000" b="1" dirty="0"/>
              <a:t>MSL: </a:t>
            </a:r>
            <a:r>
              <a:rPr lang="fr" sz="1000" b="1" dirty="0" smtClean="0"/>
              <a:t>262</a:t>
            </a:r>
            <a:r>
              <a:rPr lang="fr" sz="1000" b="1" dirty="0" smtClean="0"/>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9689C963-FBFE-F6A6-8CB8-ED90E7F3E0DA}"/>
              </a:ext>
            </a:extLst>
          </p:cNvPr>
          <p:cNvGrpSpPr/>
          <p:nvPr/>
        </p:nvGrpSpPr>
        <p:grpSpPr>
          <a:xfrm rot="2194103">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7" name="Rektangel 16"/>
          <p:cNvSpPr/>
          <p:nvPr/>
        </p:nvSpPr>
        <p:spPr>
          <a:xfrm rot="3305628">
            <a:off x="7495853" y="6234505"/>
            <a:ext cx="661697" cy="737994"/>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WEAPONEERING 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graphicFrame>
        <p:nvGraphicFramePr>
          <p:cNvPr id="182" name="Google Shape;182;p21"/>
          <p:cNvGraphicFramePr/>
          <p:nvPr/>
        </p:nvGraphicFramePr>
        <p:xfrm>
          <a:off x="-25" y="2586435"/>
          <a:ext cx="15119950" cy="7574215"/>
        </p:xfrm>
        <a:graphic>
          <a:graphicData uri="http://schemas.openxmlformats.org/drawingml/2006/table">
            <a:tbl>
              <a:tblPr>
                <a:noFill/>
                <a:tableStyleId>{85EE82D6-AF98-40BB-A63E-5EA55E4C3481}</a:tableStyleId>
              </a:tblPr>
              <a:tblGrid>
                <a:gridCol w="1308075"/>
                <a:gridCol w="4072450"/>
                <a:gridCol w="1533375"/>
                <a:gridCol w="1533375"/>
                <a:gridCol w="1533375"/>
                <a:gridCol w="2979300"/>
                <a:gridCol w="1080000"/>
                <a:gridCol w="1080000"/>
              </a:tblGrid>
              <a:tr h="304800">
                <a:tc>
                  <a:txBody>
                    <a:bodyPr/>
                    <a:lstStyle/>
                    <a:p>
                      <a:pPr marL="0" lvl="0" indent="0" algn="ctr" rtl="0">
                        <a:lnSpc>
                          <a:spcPct val="115000"/>
                        </a:lnSpc>
                        <a:spcBef>
                          <a:spcPts val="0"/>
                        </a:spcBef>
                        <a:spcAft>
                          <a:spcPts val="0"/>
                        </a:spcAft>
                        <a:buNone/>
                      </a:pPr>
                      <a:r>
                        <a:rPr lang="fr" sz="1600" b="1" dirty="0" smtClean="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lvl="0" indent="0" algn="ctr" rtl="0">
                        <a:spcBef>
                          <a:spcPts val="0"/>
                        </a:spcBef>
                        <a:spcAft>
                          <a:spcPts val="0"/>
                        </a:spcAft>
                        <a:buClr>
                          <a:schemeClr val="dk1"/>
                        </a:buClr>
                        <a:buSzPts val="1100"/>
                        <a:buFont typeface="Arial"/>
                        <a:buNone/>
                      </a:pPr>
                      <a:r>
                        <a:rPr lang="nb-NO" dirty="0" smtClean="0"/>
                        <a:t>DPI 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smtClean="0"/>
                        <a:t>HARDENED BUNKER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smtClean="0">
                          <a:solidFill>
                            <a:schemeClr val="dk1"/>
                          </a:solidFill>
                        </a:rPr>
                        <a:t>1</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2000IBS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ANY</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PENETRATION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80˚ - 90˚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60ms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COLLATERAL </a:t>
                      </a:r>
                      <a:r>
                        <a:rPr lang="fr" sz="2000" b="1" dirty="0"/>
                        <a:t>DAMAGE ESTIMATION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smtClean="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28" name="Picture 2"/>
          <p:cNvPicPr>
            <a:picLocks noChangeAspect="1" noChangeArrowheads="1"/>
          </p:cNvPicPr>
          <p:nvPr/>
        </p:nvPicPr>
        <p:blipFill>
          <a:blip r:embed="rId3">
            <a:duotone>
              <a:prstClr val="black"/>
              <a:schemeClr val="tx2">
                <a:tint val="45000"/>
                <a:satMod val="400000"/>
              </a:schemeClr>
            </a:duotone>
          </a:blip>
          <a:srcRect l="2480" r="5242" b="5853"/>
          <a:stretch>
            <a:fillRect/>
          </a:stretch>
        </p:blipFill>
        <p:spPr bwMode="auto">
          <a:xfrm>
            <a:off x="0" y="1881908"/>
            <a:ext cx="15119350" cy="8809905"/>
          </a:xfrm>
          <a:prstGeom prst="rect">
            <a:avLst/>
          </a:prstGeom>
          <a:noFill/>
          <a:ln w="9525">
            <a:noFill/>
            <a:miter lim="800000"/>
            <a:headEnd/>
            <a:tailEnd/>
          </a:ln>
          <a:effectLst/>
        </p:spPr>
      </p:pic>
      <p:grpSp>
        <p:nvGrpSpPr>
          <p:cNvPr id="192" name="Google Shape;192;p22"/>
          <p:cNvGrpSpPr/>
          <p:nvPr/>
        </p:nvGrpSpPr>
        <p:grpSpPr>
          <a:xfrm>
            <a:off x="6159025" y="617093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smtClean="0">
                  <a:solidFill>
                    <a:schemeClr val="dk1"/>
                  </a:solidFill>
                </a:rPr>
                <a:t>DPI </a:t>
              </a:r>
              <a:r>
                <a:rPr lang="fr" b="1" dirty="0" smtClean="0">
                  <a:solidFill>
                    <a:schemeClr val="dk1"/>
                  </a:solidFill>
                </a:rPr>
                <a:t>A</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4433778" y="3784214"/>
            <a:ext cx="4807168" cy="512053"/>
            <a:chOff x="1732813" y="8467560"/>
            <a:chExt cx="4807168" cy="512053"/>
          </a:xfrm>
        </p:grpSpPr>
        <p:sp>
          <p:nvSpPr>
            <p:cNvPr id="196" name="Google Shape;196;p22"/>
            <p:cNvSpPr txBox="1"/>
            <p:nvPr/>
          </p:nvSpPr>
          <p:spPr>
            <a:xfrm>
              <a:off x="1732813" y="8510150"/>
              <a:ext cx="2092038"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fr" sz="1000" b="1" dirty="0" smtClean="0"/>
                <a:t>APPARTMENT BUILDING</a:t>
              </a:r>
              <a:endParaRPr sz="1000" b="1"/>
            </a:p>
            <a:p>
              <a:pPr marL="0" lvl="0" indent="0" algn="l" rtl="0">
                <a:spcBef>
                  <a:spcPts val="0"/>
                </a:spcBef>
                <a:spcAft>
                  <a:spcPts val="0"/>
                </a:spcAft>
                <a:buNone/>
              </a:pPr>
              <a:r>
                <a:rPr lang="fr" sz="1000" b="1" dirty="0" smtClean="0"/>
                <a:t>1270</a:t>
              </a:r>
              <a:r>
                <a:rPr lang="fr" sz="1000" b="1" dirty="0" smtClean="0"/>
                <a:t> </a:t>
              </a:r>
              <a:r>
                <a:rPr lang="fr" sz="1000" b="1" dirty="0"/>
                <a:t>FT </a:t>
              </a:r>
              <a:r>
                <a:rPr lang="fr" sz="1000" b="1" dirty="0" smtClean="0"/>
                <a:t>N</a:t>
              </a:r>
              <a:r>
                <a:rPr lang="fr" sz="1000" b="1" dirty="0" smtClean="0"/>
                <a:t> </a:t>
              </a:r>
              <a:r>
                <a:rPr lang="fr" sz="1000" b="1" dirty="0"/>
                <a:t>FROM </a:t>
              </a:r>
              <a:r>
                <a:rPr lang="fr" sz="1000" b="1" dirty="0" smtClean="0"/>
                <a:t>DPI </a:t>
              </a:r>
              <a:r>
                <a:rPr lang="fr" sz="1000" b="1" dirty="0" smtClean="0"/>
                <a:t>A</a:t>
              </a:r>
              <a:endParaRPr sz="1000" b="1"/>
            </a:p>
          </p:txBody>
        </p:sp>
        <p:cxnSp>
          <p:nvCxnSpPr>
            <p:cNvPr id="197" name="Google Shape;197;p22"/>
            <p:cNvCxnSpPr>
              <a:stCxn id="196" idx="3"/>
              <a:endCxn id="198" idx="1"/>
            </p:cNvCxnSpPr>
            <p:nvPr/>
          </p:nvCxnSpPr>
          <p:spPr>
            <a:xfrm flipV="1">
              <a:off x="3824851" y="8543224"/>
              <a:ext cx="1860752" cy="201658"/>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781643">
              <a:off x="5674465" y="8467560"/>
              <a:ext cx="86551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smtClean="0"/>
              <a:t>CDE 1</a:t>
            </a:r>
            <a:endParaRPr b="1"/>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4911230" y="-726601"/>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218699" y="4575026"/>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smtClean="0"/>
              <a:t>CER </a:t>
            </a:r>
            <a:r>
              <a:rPr lang="fr" sz="1000" b="1" dirty="0" smtClean="0"/>
              <a:t>300</a:t>
            </a:r>
            <a:r>
              <a:rPr lang="fr" sz="1000" b="1" dirty="0" smtClean="0"/>
              <a:t>M </a:t>
            </a:r>
            <a:r>
              <a:rPr lang="fr" sz="1000" b="1" dirty="0" smtClean="0"/>
              <a:t>/ </a:t>
            </a:r>
            <a:r>
              <a:rPr lang="fr" sz="1000" b="1" dirty="0" smtClean="0"/>
              <a:t>984</a:t>
            </a:r>
            <a:r>
              <a:rPr lang="fr" sz="1000" b="1" dirty="0" smtClean="0"/>
              <a:t>ft</a:t>
            </a:r>
            <a:endParaRPr sz="1000" b="1"/>
          </a:p>
        </p:txBody>
      </p:sp>
      <p:cxnSp>
        <p:nvCxnSpPr>
          <p:cNvPr id="31" name="Google Shape;194;p22"/>
          <p:cNvCxnSpPr>
            <a:stCxn id="30" idx="2"/>
          </p:cNvCxnSpPr>
          <p:nvPr/>
        </p:nvCxnSpPr>
        <p:spPr>
          <a:xfrm rot="5400000">
            <a:off x="9487024" y="5087457"/>
            <a:ext cx="998970" cy="498302"/>
          </a:xfrm>
          <a:prstGeom prst="straightConnector1">
            <a:avLst/>
          </a:prstGeom>
          <a:noFill/>
          <a:ln w="19050" cap="flat" cmpd="sng">
            <a:solidFill>
              <a:schemeClr val="bg1"/>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gridCol w="1113960"/>
              </a:tblGrid>
              <a:tr h="370840">
                <a:tc>
                  <a:txBody>
                    <a:bodyPr/>
                    <a:lstStyle/>
                    <a:p>
                      <a:pPr algn="ctr"/>
                      <a:r>
                        <a:rPr lang="en-US" b="1" dirty="0" smtClean="0"/>
                        <a:t>METER</a:t>
                      </a:r>
                      <a:endParaRPr lang="en-US" b="1" dirty="0"/>
                    </a:p>
                  </a:txBody>
                  <a:tcPr>
                    <a:solidFill>
                      <a:schemeClr val="bg1">
                        <a:lumMod val="75000"/>
                      </a:schemeClr>
                    </a:solidFill>
                  </a:tcPr>
                </a:tc>
                <a:tc>
                  <a:txBody>
                    <a:bodyPr/>
                    <a:lstStyle/>
                    <a:p>
                      <a:pPr algn="ctr"/>
                      <a:r>
                        <a:rPr lang="en-US" b="1" dirty="0" smtClean="0"/>
                        <a:t>FEET</a:t>
                      </a:r>
                      <a:endParaRPr lang="en-US" b="1" dirty="0"/>
                    </a:p>
                  </a:txBody>
                  <a:tcPr>
                    <a:solidFill>
                      <a:schemeClr val="bg1">
                        <a:lumMod val="75000"/>
                      </a:schemeClr>
                    </a:solidFill>
                  </a:tcPr>
                </a:tc>
              </a:tr>
              <a:tr h="370840">
                <a:tc>
                  <a:txBody>
                    <a:bodyPr/>
                    <a:lstStyle/>
                    <a:p>
                      <a:r>
                        <a:rPr lang="en-US" dirty="0" smtClean="0"/>
                        <a:t>50</a:t>
                      </a:r>
                      <a:endParaRPr lang="en-US" dirty="0"/>
                    </a:p>
                  </a:txBody>
                  <a:tcPr/>
                </a:tc>
                <a:tc>
                  <a:txBody>
                    <a:bodyPr/>
                    <a:lstStyle/>
                    <a:p>
                      <a:r>
                        <a:rPr lang="en-US" dirty="0" smtClean="0"/>
                        <a:t>165</a:t>
                      </a:r>
                      <a:endParaRPr lang="en-US" dirty="0"/>
                    </a:p>
                  </a:txBody>
                  <a:tcPr/>
                </a:tc>
              </a:tr>
              <a:tr h="370840">
                <a:tc>
                  <a:txBody>
                    <a:bodyPr/>
                    <a:lstStyle/>
                    <a:p>
                      <a:r>
                        <a:rPr lang="en-US" dirty="0" smtClean="0"/>
                        <a:t>75</a:t>
                      </a:r>
                      <a:endParaRPr lang="en-US" dirty="0"/>
                    </a:p>
                  </a:txBody>
                  <a:tcPr/>
                </a:tc>
                <a:tc>
                  <a:txBody>
                    <a:bodyPr/>
                    <a:lstStyle/>
                    <a:p>
                      <a:r>
                        <a:rPr lang="en-US" dirty="0" smtClean="0"/>
                        <a:t>246</a:t>
                      </a:r>
                      <a:endParaRPr lang="en-US" dirty="0"/>
                    </a:p>
                  </a:txBody>
                  <a:tcPr/>
                </a:tc>
              </a:tr>
              <a:tr h="370840">
                <a:tc>
                  <a:txBody>
                    <a:bodyPr/>
                    <a:lstStyle/>
                    <a:p>
                      <a:r>
                        <a:rPr lang="en-US" dirty="0" smtClean="0"/>
                        <a:t>100</a:t>
                      </a:r>
                      <a:endParaRPr lang="en-US" dirty="0"/>
                    </a:p>
                  </a:txBody>
                  <a:tcPr/>
                </a:tc>
                <a:tc>
                  <a:txBody>
                    <a:bodyPr/>
                    <a:lstStyle/>
                    <a:p>
                      <a:r>
                        <a:rPr lang="en-US" dirty="0" smtClean="0"/>
                        <a:t>328</a:t>
                      </a:r>
                      <a:endParaRPr lang="en-US" dirty="0"/>
                    </a:p>
                  </a:txBody>
                  <a:tcPr/>
                </a:tc>
              </a:tr>
              <a:tr h="370840">
                <a:tc>
                  <a:txBody>
                    <a:bodyPr/>
                    <a:lstStyle/>
                    <a:p>
                      <a:r>
                        <a:rPr lang="en-US" dirty="0" smtClean="0"/>
                        <a:t>150</a:t>
                      </a:r>
                      <a:endParaRPr lang="en-US" dirty="0"/>
                    </a:p>
                  </a:txBody>
                  <a:tcPr/>
                </a:tc>
                <a:tc>
                  <a:txBody>
                    <a:bodyPr/>
                    <a:lstStyle/>
                    <a:p>
                      <a:r>
                        <a:rPr lang="en-US" dirty="0" smtClean="0"/>
                        <a:t>492</a:t>
                      </a:r>
                      <a:endParaRPr lang="en-US" dirty="0"/>
                    </a:p>
                  </a:txBody>
                  <a:tcPr/>
                </a:tc>
              </a:tr>
              <a:tr h="370840">
                <a:tc>
                  <a:txBody>
                    <a:bodyPr/>
                    <a:lstStyle/>
                    <a:p>
                      <a:r>
                        <a:rPr lang="en-US" dirty="0" smtClean="0"/>
                        <a:t>200</a:t>
                      </a:r>
                      <a:endParaRPr lang="en-US" dirty="0"/>
                    </a:p>
                  </a:txBody>
                  <a:tcPr/>
                </a:tc>
                <a:tc>
                  <a:txBody>
                    <a:bodyPr/>
                    <a:lstStyle/>
                    <a:p>
                      <a:r>
                        <a:rPr lang="en-US" dirty="0" smtClean="0"/>
                        <a:t>656</a:t>
                      </a:r>
                      <a:endParaRPr lang="en-US" dirty="0"/>
                    </a:p>
                  </a:txBody>
                  <a:tcPr/>
                </a:tc>
              </a:tr>
              <a:tr h="370840">
                <a:tc>
                  <a:txBody>
                    <a:bodyPr/>
                    <a:lstStyle/>
                    <a:p>
                      <a:r>
                        <a:rPr lang="en-US" dirty="0" smtClean="0"/>
                        <a:t>250</a:t>
                      </a:r>
                      <a:endParaRPr lang="en-US" dirty="0"/>
                    </a:p>
                  </a:txBody>
                  <a:tcPr/>
                </a:tc>
                <a:tc>
                  <a:txBody>
                    <a:bodyPr/>
                    <a:lstStyle/>
                    <a:p>
                      <a:r>
                        <a:rPr lang="en-US" dirty="0" smtClean="0"/>
                        <a:t>820</a:t>
                      </a:r>
                      <a:endParaRPr lang="en-US" dirty="0"/>
                    </a:p>
                  </a:txBody>
                  <a:tcPr/>
                </a:tc>
              </a:tr>
              <a:tr h="370840">
                <a:tc>
                  <a:txBody>
                    <a:bodyPr/>
                    <a:lstStyle/>
                    <a:p>
                      <a:r>
                        <a:rPr lang="en-US" dirty="0" smtClean="0"/>
                        <a:t>300</a:t>
                      </a:r>
                      <a:endParaRPr lang="en-US" dirty="0"/>
                    </a:p>
                  </a:txBody>
                  <a:tcPr/>
                </a:tc>
                <a:tc>
                  <a:txBody>
                    <a:bodyPr/>
                    <a:lstStyle/>
                    <a:p>
                      <a:r>
                        <a:rPr lang="en-US" dirty="0" smtClean="0"/>
                        <a:t>984</a:t>
                      </a:r>
                      <a:endParaRPr lang="en-US" dirty="0"/>
                    </a:p>
                  </a:txBody>
                  <a:tcPr/>
                </a:tc>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5701924" y="4698908"/>
            <a:ext cx="4196981" cy="3807133"/>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25">
            <a:extLst>
              <a:ext uri="{FF2B5EF4-FFF2-40B4-BE49-F238E27FC236}">
                <a16:creationId xmlns:a16="http://schemas.microsoft.com/office/drawing/2014/main" xmlns="" id="{9689C963-FBFE-F6A6-8CB8-ED90E7F3E0DA}"/>
              </a:ext>
            </a:extLst>
          </p:cNvPr>
          <p:cNvGrpSpPr/>
          <p:nvPr/>
        </p:nvGrpSpPr>
        <p:grpSpPr>
          <a:xfrm rot="2194103">
            <a:off x="14082163" y="2146524"/>
            <a:ext cx="559046" cy="692832"/>
            <a:chOff x="15526400" y="3343535"/>
            <a:chExt cx="1172983" cy="1324523"/>
          </a:xfrm>
        </p:grpSpPr>
        <p:sp>
          <p:nvSpPr>
            <p:cNvPr id="38"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COLLATERAL </a:t>
                      </a:r>
                      <a:r>
                        <a:rPr lang="fr" sz="2000" b="1" dirty="0"/>
                        <a:t>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gridCol w="2864850"/>
                <a:gridCol w="1228650"/>
                <a:gridCol w="2704075"/>
                <a:gridCol w="2704075"/>
                <a:gridCol w="4521725"/>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lvl="0" indent="0" algn="ctr" rtl="0">
                        <a:spcBef>
                          <a:spcPts val="0"/>
                        </a:spcBef>
                        <a:spcAft>
                          <a:spcPts val="0"/>
                        </a:spcAft>
                        <a:buNone/>
                      </a:pPr>
                      <a:r>
                        <a:rPr lang="nb-NO" dirty="0" smtClean="0">
                          <a:solidFill>
                            <a:schemeClr val="dk1"/>
                          </a:solidFill>
                        </a:rPr>
                        <a:t>APPARTMENT</a:t>
                      </a:r>
                      <a:r>
                        <a:rPr lang="nb-NO" baseline="0" dirty="0" smtClean="0">
                          <a:solidFill>
                            <a:schemeClr val="dk1"/>
                          </a:solidFill>
                        </a:rPr>
                        <a:t> BUILDING</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smtClean="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smtClean="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360˚ /1270ft from</a:t>
                      </a:r>
                      <a:r>
                        <a:rPr lang="nb-NO" baseline="0" dirty="0" smtClean="0"/>
                        <a:t> DPI 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smtClean="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smtClean="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BATTLE </a:t>
                      </a:r>
                      <a:r>
                        <a:rPr lang="fr" sz="2000" b="1" dirty="0"/>
                        <a:t>DAMAGE ASSESSMENT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2011-XX-XX</a:t>
                      </a:r>
                      <a:r>
                        <a:rPr lang="nb-NO" sz="1500" b="1" baseline="0" dirty="0" smtClean="0"/>
                        <a:t> </a:t>
                      </a:r>
                      <a:r>
                        <a:rPr lang="nb-NO" sz="1500" b="1" dirty="0" smtClean="0"/>
                        <a:t>DOI: 2011-XX-XX</a:t>
                      </a:r>
                      <a:r>
                        <a:rPr lang="nb-NO" sz="1500" b="1" baseline="0" dirty="0" smtClean="0"/>
                        <a:t>  (Or </a:t>
                      </a:r>
                      <a:r>
                        <a:rPr lang="nb-NO" sz="1500" b="1" baseline="0" dirty="0" err="1" smtClean="0"/>
                        <a:t>reference</a:t>
                      </a:r>
                      <a:r>
                        <a:rPr lang="nb-NO" sz="1500" b="1" baseline="0" dirty="0" smtClean="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19" name="Picture 2"/>
          <p:cNvPicPr>
            <a:picLocks noChangeAspect="1" noChangeArrowheads="1"/>
          </p:cNvPicPr>
          <p:nvPr/>
        </p:nvPicPr>
        <p:blipFill>
          <a:blip r:embed="rId3">
            <a:duotone>
              <a:prstClr val="black"/>
              <a:schemeClr val="tx2">
                <a:tint val="45000"/>
                <a:satMod val="400000"/>
              </a:schemeClr>
            </a:duotone>
          </a:blip>
          <a:srcRect l="31877" t="24202" r="24256" b="31256"/>
          <a:stretch>
            <a:fillRect/>
          </a:stretch>
        </p:blipFill>
        <p:spPr bwMode="auto">
          <a:xfrm>
            <a:off x="7931888" y="1903228"/>
            <a:ext cx="7187462" cy="4167963"/>
          </a:xfrm>
          <a:prstGeom prst="rect">
            <a:avLst/>
          </a:prstGeom>
          <a:noFill/>
          <a:ln w="12700">
            <a:solidFill>
              <a:schemeClr val="tx1"/>
            </a:solidFill>
            <a:miter lim="800000"/>
            <a:headEnd/>
            <a:tailEnd/>
          </a:ln>
          <a:effectLst/>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smtClean="0">
                  <a:solidFill>
                    <a:schemeClr val="dk1"/>
                  </a:solidFill>
                </a:rPr>
                <a:t>DPI:SRNTGT109</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pic>
        <p:nvPicPr>
          <p:cNvPr id="18"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BAKCUP SLIDES AFTER THIS</a:t>
            </a:r>
            <a:endParaRPr lang="en-US" dirty="0"/>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2381</Words>
  <PresentationFormat>Egendefinert</PresentationFormat>
  <Paragraphs>512</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SRNTGT109  Sector Command Center North(SCC North),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SRNTGT109  SECTOR COMMAND CENTER NORTH, SRN</dc:title>
  <dc:subject>SRNTGT109 Sector Command Center North - SCC North</dc:subject>
  <dc:creator>132nd;VIS</dc:creator>
  <cp:lastModifiedBy>Frode Nakken</cp:lastModifiedBy>
  <cp:revision>18</cp:revision>
  <dcterms:modified xsi:type="dcterms:W3CDTF">2025-01-07T17:39:52Z</dcterms:modified>
</cp:coreProperties>
</file>